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8" r:id="rId6"/>
    <p:sldId id="267" r:id="rId7"/>
    <p:sldId id="273" r:id="rId8"/>
    <p:sldId id="271" r:id="rId9"/>
    <p:sldId id="270" r:id="rId10"/>
    <p:sldId id="274" r:id="rId11"/>
    <p:sldId id="272" r:id="rId12"/>
    <p:sldId id="261" r:id="rId13"/>
    <p:sldId id="275" r:id="rId14"/>
    <p:sldId id="269" r:id="rId15"/>
    <p:sldId id="276" r:id="rId16"/>
    <p:sldId id="277" r:id="rId17"/>
    <p:sldId id="278" r:id="rId18"/>
    <p:sldId id="279" r:id="rId19"/>
    <p:sldId id="281" r:id="rId20"/>
    <p:sldId id="280"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CB3D"/>
    <a:srgbClr val="C6E6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06.08.2012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audio" Target="file:///C:\Users\Admin\Desktop\&#1086;&#1090;&#1082;&#1088;&#1099;&#1090;&#1099;&#1081;%20&#1091;&#1088;&#1086;&#1082;%20&#1044;&#1086;&#1073;&#1088;&#1099;&#1077;%20&#1080;&#1084;&#1077;&#1085;&#1072;\&#1070;&#1085;&#1086;&#1085;&#1072;%20&#1080;%20&#1040;&#1074;&#1086;&#1089;&#1100;.mp3"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audio" Target="file:///C:\Users\Admin\Desktop\&#1086;&#1090;&#1082;&#1088;&#1099;&#1090;&#1099;&#1081;%20&#1091;&#1088;&#1086;&#1082;%20&#1044;&#1086;&#1073;&#1088;&#1099;&#1077;%20&#1080;&#1084;&#1077;&#1085;&#1072;\&#1079;&#1072;&#1084;&#1099;&#1082;&#1072;&#1103;%20&#1082;&#1088;&#1091;&#1075;%20&#1084;&#1080;&#1085;&#1091;&#1089;.mp3" TargetMode="External"/><Relationship Id="rId5" Type="http://schemas.openxmlformats.org/officeDocument/2006/relationships/image" Target="../media/image20.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http://www.hrono.ru/img/19vek/gorchakov-am.jpg" TargetMode="External"/><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58001"/>
          </a:xfrm>
          <a:prstGeom prst="rect">
            <a:avLst/>
          </a:prstGeom>
          <a:noFill/>
          <a:ln w="9525">
            <a:noFill/>
            <a:miter lim="800000"/>
            <a:headEnd/>
            <a:tailEnd/>
          </a:ln>
          <a:effectLst/>
        </p:spPr>
      </p:pic>
      <p:pic>
        <p:nvPicPr>
          <p:cNvPr id="3" name="Юнона и Авось.mp3">
            <a:hlinkClick r:id="" action="ppaction://media"/>
          </p:cNvPr>
          <p:cNvPicPr>
            <a:picLocks noRot="1" noChangeAspect="1"/>
          </p:cNvPicPr>
          <p:nvPr>
            <a:audioFile r:link="rId1"/>
          </p:nvPr>
        </p:nvPicPr>
        <p:blipFill>
          <a:blip r:embed="rId4" cstate="print"/>
          <a:stretch>
            <a:fillRect/>
          </a:stretch>
        </p:blipFill>
        <p:spPr>
          <a:xfrm>
            <a:off x="28572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1714500"/>
          </a:xfrm>
        </p:spPr>
        <p:txBody>
          <a:bodyPr/>
          <a:lstStyle/>
          <a:p>
            <a:pPr algn="ctr"/>
            <a:r>
              <a:rPr lang="ru-RU" sz="5400" b="1" dirty="0" err="1" smtClean="0">
                <a:solidFill>
                  <a:schemeClr val="tx1"/>
                </a:solidFill>
                <a:latin typeface="Times New Roman" pitchFamily="18" charset="0"/>
                <a:cs typeface="Times New Roman" pitchFamily="18" charset="0"/>
              </a:rPr>
              <a:t>Бунинская</a:t>
            </a:r>
            <a:r>
              <a:rPr lang="ru-RU" sz="5400" b="1" dirty="0" smtClean="0">
                <a:solidFill>
                  <a:schemeClr val="tx1"/>
                </a:solidFill>
                <a:latin typeface="Times New Roman" pitchFamily="18" charset="0"/>
                <a:cs typeface="Times New Roman" pitchFamily="18" charset="0"/>
              </a:rPr>
              <a:t>    </a:t>
            </a:r>
            <a:r>
              <a:rPr lang="ru-RU" sz="5400" b="1" dirty="0">
                <a:solidFill>
                  <a:schemeClr val="tx1"/>
                </a:solidFill>
                <a:latin typeface="Times New Roman" pitchFamily="18" charset="0"/>
                <a:cs typeface="Times New Roman" pitchFamily="18" charset="0"/>
              </a:rPr>
              <a:t>аллея</a:t>
            </a:r>
          </a:p>
        </p:txBody>
      </p:sp>
      <p:sp>
        <p:nvSpPr>
          <p:cNvPr id="7171" name="Rectangle 3"/>
          <p:cNvSpPr>
            <a:spLocks noGrp="1" noChangeArrowheads="1"/>
          </p:cNvSpPr>
          <p:nvPr>
            <p:ph type="body" idx="1"/>
          </p:nvPr>
        </p:nvSpPr>
        <p:spPr>
          <a:xfrm>
            <a:off x="3786182" y="1643050"/>
            <a:ext cx="5072098" cy="4929222"/>
          </a:xfrm>
        </p:spPr>
        <p:txBody>
          <a:bodyPr>
            <a:noAutofit/>
          </a:bodyPr>
          <a:lstStyle/>
          <a:p>
            <a:pPr algn="just">
              <a:buFontTx/>
              <a:buNone/>
            </a:pPr>
            <a:r>
              <a:rPr lang="ru-RU" sz="2400" b="1" dirty="0"/>
              <a:t>		</a:t>
            </a:r>
            <a:r>
              <a:rPr lang="ru-RU" sz="2000" b="1" dirty="0">
                <a:solidFill>
                  <a:schemeClr val="tx1"/>
                </a:solidFill>
                <a:latin typeface="Times New Roman" pitchFamily="18" charset="0"/>
                <a:cs typeface="Times New Roman" pitchFamily="18" charset="0"/>
              </a:rPr>
              <a:t>Иван Алексеевич Бунин родился 22.10.1870г. в Воронеже в дворянской семье. Систематического образования он не получил, о чем сожалел всю жизнь. Старший брат Юлий оказал большое влияние на формирование взглядов Ивана Алексеевича.</a:t>
            </a:r>
          </a:p>
          <a:p>
            <a:pPr algn="just">
              <a:buFontTx/>
              <a:buNone/>
            </a:pPr>
            <a:r>
              <a:rPr lang="ru-RU" sz="2000" b="1" dirty="0">
                <a:solidFill>
                  <a:schemeClr val="tx1"/>
                </a:solidFill>
                <a:latin typeface="Times New Roman" pitchFamily="18" charset="0"/>
                <a:cs typeface="Times New Roman" pitchFamily="18" charset="0"/>
              </a:rPr>
              <a:t>		Писать очерки, стихотворения начал рано. В 16 лет опубликовал свое первое стихотворение «Нищий». </a:t>
            </a:r>
            <a:endParaRPr lang="ru-RU" sz="2000" b="1" dirty="0" smtClean="0">
              <a:solidFill>
                <a:schemeClr val="tx1"/>
              </a:solidFill>
              <a:latin typeface="Times New Roman" pitchFamily="18" charset="0"/>
              <a:cs typeface="Times New Roman" pitchFamily="18" charset="0"/>
            </a:endParaRPr>
          </a:p>
          <a:p>
            <a:pPr algn="just">
              <a:buFontTx/>
              <a:buNone/>
            </a:pPr>
            <a:r>
              <a:rPr lang="ru-RU" sz="2000" b="1" dirty="0" smtClean="0">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В 1933г.  Бунину была вручена </a:t>
            </a:r>
            <a:r>
              <a:rPr lang="ru-RU" sz="2000" b="1" u="sng" dirty="0" smtClean="0">
                <a:solidFill>
                  <a:schemeClr val="tx1"/>
                </a:solidFill>
                <a:latin typeface="Times New Roman" pitchFamily="18" charset="0"/>
                <a:cs typeface="Times New Roman" pitchFamily="18" charset="0"/>
              </a:rPr>
              <a:t>Нобелевская премия </a:t>
            </a:r>
            <a:r>
              <a:rPr lang="ru-RU" sz="2000" b="1" dirty="0" smtClean="0">
                <a:solidFill>
                  <a:schemeClr val="tx1"/>
                </a:solidFill>
                <a:latin typeface="Times New Roman" pitchFamily="18" charset="0"/>
                <a:cs typeface="Times New Roman" pitchFamily="18" charset="0"/>
              </a:rPr>
              <a:t>по литературе. Так писатель приобрел мировую известность.</a:t>
            </a:r>
            <a:endParaRPr lang="ru-RU" sz="2000" b="1" dirty="0">
              <a:solidFill>
                <a:schemeClr val="tx1"/>
              </a:solidFill>
              <a:latin typeface="Times New Roman" pitchFamily="18" charset="0"/>
              <a:cs typeface="Times New Roman" pitchFamily="18" charset="0"/>
            </a:endParaRPr>
          </a:p>
        </p:txBody>
      </p:sp>
      <p:pic>
        <p:nvPicPr>
          <p:cNvPr id="7172" name="Picture 4" descr="2"/>
          <p:cNvPicPr>
            <a:picLocks noChangeAspect="1" noChangeArrowheads="1"/>
          </p:cNvPicPr>
          <p:nvPr/>
        </p:nvPicPr>
        <p:blipFill>
          <a:blip r:embed="rId2" cstate="print"/>
          <a:srcRect/>
          <a:stretch>
            <a:fillRect/>
          </a:stretch>
        </p:blipFill>
        <p:spPr bwMode="auto">
          <a:xfrm>
            <a:off x="391014" y="2060574"/>
            <a:ext cx="3122124" cy="4154507"/>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 calcmode="lin" valueType="num">
                                      <p:cBhvr>
                                        <p:cTn id="12" dur="2000" fill="hold"/>
                                        <p:tgtEl>
                                          <p:spTgt spid="7172"/>
                                        </p:tgtEl>
                                        <p:attrNameLst>
                                          <p:attrName>ppt_w</p:attrName>
                                        </p:attrNameLst>
                                      </p:cBhvr>
                                      <p:tavLst>
                                        <p:tav tm="0">
                                          <p:val>
                                            <p:fltVal val="0"/>
                                          </p:val>
                                        </p:tav>
                                        <p:tav tm="100000">
                                          <p:val>
                                            <p:strVal val="#ppt_w"/>
                                          </p:val>
                                        </p:tav>
                                      </p:tavLst>
                                    </p:anim>
                                    <p:anim calcmode="lin" valueType="num">
                                      <p:cBhvr>
                                        <p:cTn id="13" dur="2000" fill="hold"/>
                                        <p:tgtEl>
                                          <p:spTgt spid="7172"/>
                                        </p:tgtEl>
                                        <p:attrNameLst>
                                          <p:attrName>ppt_h</p:attrName>
                                        </p:attrNameLst>
                                      </p:cBhvr>
                                      <p:tavLst>
                                        <p:tav tm="0">
                                          <p:val>
                                            <p:fltVal val="0"/>
                                          </p:val>
                                        </p:tav>
                                        <p:tav tm="100000">
                                          <p:val>
                                            <p:strVal val="#ppt_h"/>
                                          </p:val>
                                        </p:tav>
                                      </p:tavLst>
                                    </p:anim>
                                    <p:anim calcmode="lin" valueType="num">
                                      <p:cBhvr>
                                        <p:cTn id="14" dur="2000" fill="hold"/>
                                        <p:tgtEl>
                                          <p:spTgt spid="7172"/>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717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171">
                                            <p:txEl>
                                              <p:pRg st="0" end="0"/>
                                            </p:txEl>
                                          </p:spTgt>
                                        </p:tgtEl>
                                        <p:attrNameLst>
                                          <p:attrName>style.visibility</p:attrName>
                                        </p:attrNameLst>
                                      </p:cBhvr>
                                      <p:to>
                                        <p:strVal val="visible"/>
                                      </p:to>
                                    </p:set>
                                    <p:animEffect transition="in" filter="fade">
                                      <p:cBhvr>
                                        <p:cTn id="20" dur="1000"/>
                                        <p:tgtEl>
                                          <p:spTgt spid="7171">
                                            <p:txEl>
                                              <p:pRg st="0" end="0"/>
                                            </p:txEl>
                                          </p:spTgt>
                                        </p:tgtEl>
                                      </p:cBhvr>
                                    </p:animEffect>
                                    <p:anim calcmode="lin" valueType="num">
                                      <p:cBhvr>
                                        <p:cTn id="21"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71">
                                            <p:txEl>
                                              <p:pRg st="1" end="1"/>
                                            </p:txEl>
                                          </p:spTgt>
                                        </p:tgtEl>
                                        <p:attrNameLst>
                                          <p:attrName>style.visibility</p:attrName>
                                        </p:attrNameLst>
                                      </p:cBhvr>
                                      <p:to>
                                        <p:strVal val="visible"/>
                                      </p:to>
                                    </p:set>
                                    <p:animEffect transition="in" filter="fade">
                                      <p:cBhvr>
                                        <p:cTn id="27" dur="1000"/>
                                        <p:tgtEl>
                                          <p:spTgt spid="7171">
                                            <p:txEl>
                                              <p:pRg st="1" end="1"/>
                                            </p:txEl>
                                          </p:spTgt>
                                        </p:tgtEl>
                                      </p:cBhvr>
                                    </p:animEffect>
                                    <p:anim calcmode="lin" valueType="num">
                                      <p:cBhvr>
                                        <p:cTn id="2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171">
                                            <p:txEl>
                                              <p:pRg st="2" end="2"/>
                                            </p:txEl>
                                          </p:spTgt>
                                        </p:tgtEl>
                                        <p:attrNameLst>
                                          <p:attrName>style.visibility</p:attrName>
                                        </p:attrNameLst>
                                      </p:cBhvr>
                                      <p:to>
                                        <p:strVal val="visible"/>
                                      </p:to>
                                    </p:set>
                                    <p:animEffect transition="in" filter="fade">
                                      <p:cBhvr>
                                        <p:cTn id="34" dur="1000"/>
                                        <p:tgtEl>
                                          <p:spTgt spid="7171">
                                            <p:txEl>
                                              <p:pRg st="2" end="2"/>
                                            </p:txEl>
                                          </p:spTgt>
                                        </p:tgtEl>
                                      </p:cBhvr>
                                    </p:animEffect>
                                    <p:anim calcmode="lin" valueType="num">
                                      <p:cBhvr>
                                        <p:cTn id="3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algn="ctr"/>
            <a:r>
              <a:rPr lang="ru-RU" sz="5400" b="1" dirty="0">
                <a:solidFill>
                  <a:schemeClr val="tx1"/>
                </a:solidFill>
                <a:latin typeface="Times New Roman" pitchFamily="18" charset="0"/>
                <a:cs typeface="Times New Roman" pitchFamily="18" charset="0"/>
              </a:rPr>
              <a:t>Улица </a:t>
            </a:r>
            <a:r>
              <a:rPr lang="ru-RU" sz="5400" b="1" dirty="0" smtClean="0">
                <a:solidFill>
                  <a:schemeClr val="tx1"/>
                </a:solidFill>
                <a:latin typeface="Times New Roman" pitchFamily="18" charset="0"/>
                <a:cs typeface="Times New Roman" pitchFamily="18" charset="0"/>
              </a:rPr>
              <a:t>    Грина</a:t>
            </a:r>
            <a:endParaRPr lang="ru-RU" sz="5400" b="1" dirty="0">
              <a:solidFill>
                <a:schemeClr val="tx1"/>
              </a:solidFill>
              <a:latin typeface="Times New Roman" pitchFamily="18" charset="0"/>
              <a:cs typeface="Times New Roman" pitchFamily="18" charset="0"/>
            </a:endParaRPr>
          </a:p>
        </p:txBody>
      </p:sp>
      <p:sp>
        <p:nvSpPr>
          <p:cNvPr id="6148" name="Rectangle 4"/>
          <p:cNvSpPr>
            <a:spLocks noGrp="1" noChangeArrowheads="1"/>
          </p:cNvSpPr>
          <p:nvPr>
            <p:ph type="body" sz="half" idx="1"/>
          </p:nvPr>
        </p:nvSpPr>
        <p:spPr>
          <a:xfrm>
            <a:off x="468313" y="1412874"/>
            <a:ext cx="5675323" cy="5230836"/>
          </a:xfrm>
        </p:spPr>
        <p:txBody>
          <a:bodyPr>
            <a:normAutofit fontScale="92500" lnSpcReduction="10000"/>
          </a:bodyPr>
          <a:lstStyle/>
          <a:p>
            <a:pPr algn="just">
              <a:lnSpc>
                <a:spcPct val="90000"/>
              </a:lnSpc>
              <a:buFontTx/>
              <a:buNone/>
            </a:pPr>
            <a:r>
              <a:rPr lang="ru-RU" sz="1600" b="1" dirty="0"/>
              <a:t>	</a:t>
            </a:r>
            <a:r>
              <a:rPr lang="ru-RU" sz="2400" b="1" dirty="0" err="1">
                <a:solidFill>
                  <a:schemeClr val="tx1"/>
                </a:solidFill>
                <a:latin typeface="Times New Roman" pitchFamily="18" charset="0"/>
                <a:cs typeface="Times New Roman" pitchFamily="18" charset="0"/>
              </a:rPr>
              <a:t>Алекса́ндр</a:t>
            </a:r>
            <a:r>
              <a:rPr lang="ru-RU" sz="2400" b="1" dirty="0">
                <a:solidFill>
                  <a:schemeClr val="tx1"/>
                </a:solidFill>
                <a:latin typeface="Times New Roman" pitchFamily="18" charset="0"/>
                <a:cs typeface="Times New Roman" pitchFamily="18" charset="0"/>
              </a:rPr>
              <a:t> Грин (настоящие имя </a:t>
            </a:r>
            <a:r>
              <a:rPr lang="ru-RU" sz="2400" b="1" dirty="0" err="1">
                <a:solidFill>
                  <a:schemeClr val="tx1"/>
                </a:solidFill>
                <a:latin typeface="Times New Roman" pitchFamily="18" charset="0"/>
                <a:cs typeface="Times New Roman" pitchFamily="18" charset="0"/>
              </a:rPr>
              <a:t>Алекса́ндр</a:t>
            </a:r>
            <a:r>
              <a:rPr lang="ru-RU" sz="2400" b="1" dirty="0">
                <a:solidFill>
                  <a:schemeClr val="tx1"/>
                </a:solidFill>
                <a:latin typeface="Times New Roman" pitchFamily="18" charset="0"/>
                <a:cs typeface="Times New Roman" pitchFamily="18" charset="0"/>
              </a:rPr>
              <a:t> </a:t>
            </a:r>
            <a:r>
              <a:rPr lang="ru-RU" sz="2400" b="1" dirty="0" err="1">
                <a:solidFill>
                  <a:schemeClr val="tx1"/>
                </a:solidFill>
                <a:latin typeface="Times New Roman" pitchFamily="18" charset="0"/>
                <a:cs typeface="Times New Roman" pitchFamily="18" charset="0"/>
              </a:rPr>
              <a:t>Степа́нович</a:t>
            </a:r>
            <a:r>
              <a:rPr lang="ru-RU" sz="2400" b="1" dirty="0">
                <a:solidFill>
                  <a:schemeClr val="tx1"/>
                </a:solidFill>
                <a:latin typeface="Times New Roman" pitchFamily="18" charset="0"/>
                <a:cs typeface="Times New Roman" pitchFamily="18" charset="0"/>
              </a:rPr>
              <a:t> </a:t>
            </a:r>
            <a:r>
              <a:rPr lang="ru-RU" sz="2400" b="1" dirty="0" err="1">
                <a:solidFill>
                  <a:schemeClr val="tx1"/>
                </a:solidFill>
                <a:latin typeface="Times New Roman" pitchFamily="18" charset="0"/>
                <a:cs typeface="Times New Roman" pitchFamily="18" charset="0"/>
              </a:rPr>
              <a:t>Грине́вский</a:t>
            </a:r>
            <a:r>
              <a:rPr lang="ru-RU" sz="2400" b="1" dirty="0">
                <a:solidFill>
                  <a:schemeClr val="tx1"/>
                </a:solidFill>
                <a:latin typeface="Times New Roman" pitchFamily="18" charset="0"/>
                <a:cs typeface="Times New Roman" pitchFamily="18" charset="0"/>
              </a:rPr>
              <a:t>) родился  23 августа 1880 , умер 8 июля 1932) — русский писатель</a:t>
            </a:r>
            <a:r>
              <a:rPr lang="ru-RU" sz="2400" b="1" dirty="0" smtClean="0">
                <a:solidFill>
                  <a:schemeClr val="tx1"/>
                </a:solidFill>
                <a:latin typeface="Times New Roman" pitchFamily="18" charset="0"/>
                <a:cs typeface="Times New Roman" pitchFamily="18" charset="0"/>
              </a:rPr>
              <a:t>.</a:t>
            </a:r>
            <a:endParaRPr lang="ru-RU" sz="2400" b="1" dirty="0">
              <a:solidFill>
                <a:schemeClr val="tx1"/>
              </a:solidFill>
              <a:latin typeface="Times New Roman" pitchFamily="18" charset="0"/>
              <a:cs typeface="Times New Roman" pitchFamily="18" charset="0"/>
            </a:endParaRPr>
          </a:p>
          <a:p>
            <a:pPr algn="just">
              <a:lnSpc>
                <a:spcPct val="90000"/>
              </a:lnSpc>
              <a:buFontTx/>
              <a:buNone/>
            </a:pPr>
            <a:r>
              <a:rPr lang="ru-RU" sz="2400" b="1" dirty="0">
                <a:solidFill>
                  <a:schemeClr val="tx1"/>
                </a:solidFill>
                <a:latin typeface="Times New Roman" pitchFamily="18" charset="0"/>
                <a:cs typeface="Times New Roman" pitchFamily="18" charset="0"/>
              </a:rPr>
              <a:t>		С детства Грин любил книги о мореплавателях, путешествиях, мечтал уйти в море матросом. </a:t>
            </a:r>
            <a:r>
              <a:rPr lang="ru-RU" sz="2400" b="1" u="sng" dirty="0">
                <a:solidFill>
                  <a:schemeClr val="tx1"/>
                </a:solidFill>
                <a:latin typeface="Times New Roman" pitchFamily="18" charset="0"/>
                <a:cs typeface="Times New Roman" pitchFamily="18" charset="0"/>
              </a:rPr>
              <a:t>Движимый этой мечтой, делал попытки бежать из дома.</a:t>
            </a:r>
          </a:p>
          <a:p>
            <a:pPr algn="just">
              <a:lnSpc>
                <a:spcPct val="90000"/>
              </a:lnSpc>
              <a:buFontTx/>
              <a:buNone/>
            </a:pPr>
            <a:r>
              <a:rPr lang="ru-RU" sz="2400" b="1" dirty="0">
                <a:solidFill>
                  <a:schemeClr val="tx1"/>
                </a:solidFill>
                <a:latin typeface="Times New Roman" pitchFamily="18" charset="0"/>
                <a:cs typeface="Times New Roman" pitchFamily="18" charset="0"/>
              </a:rPr>
              <a:t>		В 1896 г. по окончании четырехклассного Вятского городского училища уехал в Одессу. Некоторое время бродяжничал в поисках работы. Устроился матросом на судно. </a:t>
            </a:r>
          </a:p>
          <a:p>
            <a:pPr algn="just">
              <a:lnSpc>
                <a:spcPct val="90000"/>
              </a:lnSpc>
              <a:buFontTx/>
              <a:buNone/>
            </a:pPr>
            <a:r>
              <a:rPr lang="ru-RU" sz="2400" b="1" dirty="0">
                <a:solidFill>
                  <a:schemeClr val="tx1"/>
                </a:solidFill>
                <a:latin typeface="Times New Roman" pitchFamily="18" charset="0"/>
                <a:cs typeface="Times New Roman" pitchFamily="18" charset="0"/>
              </a:rPr>
              <a:t>		За свою жизнь перепробовал много профессий — был рыбаком, чернорабочим, лесорубом, золотоискателем на Урале, солдатом.</a:t>
            </a:r>
          </a:p>
          <a:p>
            <a:pPr algn="just">
              <a:lnSpc>
                <a:spcPct val="90000"/>
              </a:lnSpc>
              <a:buFontTx/>
              <a:buNone/>
            </a:pPr>
            <a:endParaRPr lang="ru-RU" sz="2400" b="1" dirty="0">
              <a:solidFill>
                <a:schemeClr val="tx1"/>
              </a:solidFill>
              <a:latin typeface="Times New Roman" pitchFamily="18" charset="0"/>
              <a:cs typeface="Times New Roman" pitchFamily="18" charset="0"/>
            </a:endParaRPr>
          </a:p>
        </p:txBody>
      </p:sp>
      <p:pic>
        <p:nvPicPr>
          <p:cNvPr id="6150" name="Picture 6" descr="bio1"/>
          <p:cNvPicPr>
            <a:picLocks noChangeAspect="1" noChangeArrowheads="1"/>
          </p:cNvPicPr>
          <p:nvPr/>
        </p:nvPicPr>
        <p:blipFill>
          <a:blip r:embed="rId2" cstate="print"/>
          <a:srcRect/>
          <a:stretch>
            <a:fillRect/>
          </a:stretch>
        </p:blipFill>
        <p:spPr bwMode="auto">
          <a:xfrm>
            <a:off x="6262687" y="1571612"/>
            <a:ext cx="2743469" cy="337027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6146"/>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6148">
                                            <p:txEl>
                                              <p:pRg st="0" end="0"/>
                                            </p:txEl>
                                          </p:spTgt>
                                        </p:tgtEl>
                                        <p:attrNameLst>
                                          <p:attrName>style.visibility</p:attrName>
                                        </p:attrNameLst>
                                      </p:cBhvr>
                                      <p:to>
                                        <p:strVal val="visible"/>
                                      </p:to>
                                    </p:set>
                                    <p:animEffect transition="in" filter="fade">
                                      <p:cBhvr>
                                        <p:cTn id="11" dur="1000"/>
                                        <p:tgtEl>
                                          <p:spTgt spid="6148">
                                            <p:txEl>
                                              <p:pRg st="0" end="0"/>
                                            </p:txEl>
                                          </p:spTgt>
                                        </p:tgtEl>
                                      </p:cBhvr>
                                    </p:animEffect>
                                    <p:anim calcmode="lin" valueType="num">
                                      <p:cBhvr>
                                        <p:cTn id="12" dur="1000" fill="hold"/>
                                        <p:tgtEl>
                                          <p:spTgt spid="6148">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61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6148">
                                            <p:txEl>
                                              <p:pRg st="1" end="1"/>
                                            </p:txEl>
                                          </p:spTgt>
                                        </p:tgtEl>
                                        <p:attrNameLst>
                                          <p:attrName>style.visibility</p:attrName>
                                        </p:attrNameLst>
                                      </p:cBhvr>
                                      <p:to>
                                        <p:strVal val="visible"/>
                                      </p:to>
                                    </p:set>
                                    <p:animEffect transition="in" filter="fade">
                                      <p:cBhvr>
                                        <p:cTn id="18" dur="1000"/>
                                        <p:tgtEl>
                                          <p:spTgt spid="6148">
                                            <p:txEl>
                                              <p:pRg st="1" end="1"/>
                                            </p:txEl>
                                          </p:spTgt>
                                        </p:tgtEl>
                                      </p:cBhvr>
                                    </p:animEffect>
                                    <p:anim calcmode="lin" valueType="num">
                                      <p:cBhvr>
                                        <p:cTn id="19" dur="1000" fill="hold"/>
                                        <p:tgtEl>
                                          <p:spTgt spid="614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614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6148">
                                            <p:txEl>
                                              <p:pRg st="2" end="2"/>
                                            </p:txEl>
                                          </p:spTgt>
                                        </p:tgtEl>
                                        <p:attrNameLst>
                                          <p:attrName>style.visibility</p:attrName>
                                        </p:attrNameLst>
                                      </p:cBhvr>
                                      <p:to>
                                        <p:strVal val="visible"/>
                                      </p:to>
                                    </p:set>
                                    <p:animEffect transition="in" filter="fade">
                                      <p:cBhvr>
                                        <p:cTn id="25" dur="1000"/>
                                        <p:tgtEl>
                                          <p:spTgt spid="6148">
                                            <p:txEl>
                                              <p:pRg st="2" end="2"/>
                                            </p:txEl>
                                          </p:spTgt>
                                        </p:tgtEl>
                                      </p:cBhvr>
                                    </p:animEffect>
                                    <p:anim calcmode="lin" valueType="num">
                                      <p:cBhvr>
                                        <p:cTn id="26" dur="1000" fill="hold"/>
                                        <p:tgtEl>
                                          <p:spTgt spid="6148">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614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6148">
                                            <p:txEl>
                                              <p:pRg st="3" end="3"/>
                                            </p:txEl>
                                          </p:spTgt>
                                        </p:tgtEl>
                                        <p:attrNameLst>
                                          <p:attrName>style.visibility</p:attrName>
                                        </p:attrNameLst>
                                      </p:cBhvr>
                                      <p:to>
                                        <p:strVal val="visible"/>
                                      </p:to>
                                    </p:set>
                                    <p:animEffect transition="in" filter="fade">
                                      <p:cBhvr>
                                        <p:cTn id="32" dur="1000"/>
                                        <p:tgtEl>
                                          <p:spTgt spid="6148">
                                            <p:txEl>
                                              <p:pRg st="3" end="3"/>
                                            </p:txEl>
                                          </p:spTgt>
                                        </p:tgtEl>
                                      </p:cBhvr>
                                    </p:animEffect>
                                    <p:anim calcmode="lin" valueType="num">
                                      <p:cBhvr>
                                        <p:cTn id="33" dur="1000" fill="hold"/>
                                        <p:tgtEl>
                                          <p:spTgt spid="6148">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614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643702" y="3286124"/>
            <a:ext cx="2124075" cy="3028950"/>
          </a:xfrm>
          <a:prstGeom prst="rect">
            <a:avLst/>
          </a:prstGeom>
          <a:noFill/>
          <a:ln w="9525">
            <a:noFill/>
            <a:miter lim="800000"/>
            <a:headEnd/>
            <a:tailEnd/>
          </a:ln>
          <a:effectLst/>
        </p:spPr>
      </p:pic>
      <p:sp>
        <p:nvSpPr>
          <p:cNvPr id="1030" name="Rectangle 6"/>
          <p:cNvSpPr>
            <a:spLocks noChangeArrowheads="1"/>
          </p:cNvSpPr>
          <p:nvPr/>
        </p:nvSpPr>
        <p:spPr bwMode="auto">
          <a:xfrm>
            <a:off x="285720" y="1099216"/>
            <a:ext cx="8358245"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800" dirty="0" smtClean="0">
                <a:latin typeface="Times New Roman" pitchFamily="18" charset="0"/>
                <a:ea typeface="Times New Roman" pitchFamily="18" charset="0"/>
                <a:cs typeface="Times New Roman" pitchFamily="18" charset="0"/>
              </a:rPr>
              <a:t>Н</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азвана в честь Льва Семеновича Понтрягина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(1908 - 1988).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13 лет он потерял зрение, но нашел в себе силы продолжить образование.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Ему принадлежат труды по топологии, теории непрерывных групп, фундаментальные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труды по математике.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1969 году ему присвоено звание Героя Социалистического Труда.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Он лауреат Ленинской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 Государственных премий.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 name="TextBox 8"/>
          <p:cNvSpPr txBox="1"/>
          <p:nvPr/>
        </p:nvSpPr>
        <p:spPr>
          <a:xfrm>
            <a:off x="179804" y="0"/>
            <a:ext cx="8784392" cy="1107996"/>
          </a:xfrm>
          <a:prstGeom prst="rect">
            <a:avLst/>
          </a:prstGeom>
          <a:noFill/>
        </p:spPr>
        <p:txBody>
          <a:bodyPr wrap="none" rtlCol="0">
            <a:spAutoFit/>
          </a:bodyPr>
          <a:lstStyle/>
          <a:p>
            <a:pPr lvl="0" algn="ctr"/>
            <a:r>
              <a:rPr lang="ru-RU" sz="4800" b="1" dirty="0" smtClean="0">
                <a:latin typeface="Times New Roman" pitchFamily="18" charset="0"/>
                <a:ea typeface="Times New Roman" pitchFamily="18" charset="0"/>
                <a:cs typeface="Times New Roman" pitchFamily="18" charset="0"/>
              </a:rPr>
              <a:t>Улица академика Понтрягина</a:t>
            </a:r>
            <a:r>
              <a:rPr lang="ru-RU" sz="4800" dirty="0" smtClean="0">
                <a:latin typeface="Times New Roman" pitchFamily="18" charset="0"/>
                <a:ea typeface="Times New Roman" pitchFamily="18" charset="0"/>
                <a:cs typeface="Times New Roman" pitchFamily="18" charset="0"/>
              </a:rPr>
              <a:t> </a:t>
            </a:r>
          </a:p>
          <a:p>
            <a:pPr algn="ct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3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0"/>
                                        </p:tgtEl>
                                        <p:attrNameLst>
                                          <p:attrName>style.visibility</p:attrName>
                                        </p:attrNameLst>
                                      </p:cBhvr>
                                      <p:to>
                                        <p:strVal val="visible"/>
                                      </p:to>
                                    </p:set>
                                    <p:anim calcmode="lin" valueType="num">
                                      <p:cBhvr additive="base">
                                        <p:cTn id="13" dur="3000" fill="hold"/>
                                        <p:tgtEl>
                                          <p:spTgt spid="1030"/>
                                        </p:tgtEl>
                                        <p:attrNameLst>
                                          <p:attrName>ppt_x</p:attrName>
                                        </p:attrNameLst>
                                      </p:cBhvr>
                                      <p:tavLst>
                                        <p:tav tm="0">
                                          <p:val>
                                            <p:strVal val="#ppt_x"/>
                                          </p:val>
                                        </p:tav>
                                        <p:tav tm="100000">
                                          <p:val>
                                            <p:strVal val="#ppt_x"/>
                                          </p:val>
                                        </p:tav>
                                      </p:tavLst>
                                    </p:anim>
                                    <p:anim calcmode="lin" valueType="num">
                                      <p:cBhvr additive="base">
                                        <p:cTn id="14" dur="30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3000" fill="hold"/>
                                        <p:tgtEl>
                                          <p:spTgt spid="1026"/>
                                        </p:tgtEl>
                                        <p:attrNameLst>
                                          <p:attrName>ppt_x</p:attrName>
                                        </p:attrNameLst>
                                      </p:cBhvr>
                                      <p:tavLst>
                                        <p:tav tm="0">
                                          <p:val>
                                            <p:strVal val="#ppt_x"/>
                                          </p:val>
                                        </p:tav>
                                        <p:tav tm="100000">
                                          <p:val>
                                            <p:strVal val="#ppt_x"/>
                                          </p:val>
                                        </p:tav>
                                      </p:tavLst>
                                    </p:anim>
                                    <p:anim calcmode="lin" valueType="num">
                                      <p:cBhvr additive="base">
                                        <p:cTn id="20" dur="3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395288" y="1601788"/>
            <a:ext cx="8229600" cy="4995862"/>
          </a:xfrm>
        </p:spPr>
        <p:txBody>
          <a:bodyPr/>
          <a:lstStyle/>
          <a:p>
            <a:pPr marL="609600" indent="-609600" algn="just">
              <a:lnSpc>
                <a:spcPct val="90000"/>
              </a:lnSpc>
              <a:buFontTx/>
              <a:buAutoNum type="arabicPeriod"/>
            </a:pPr>
            <a:r>
              <a:rPr lang="ru-RU" sz="2000" b="1" dirty="0">
                <a:solidFill>
                  <a:srgbClr val="660033"/>
                </a:solidFill>
              </a:rPr>
              <a:t>Как называется наука, изучающая название городов, улиц, рек, озер?</a:t>
            </a:r>
          </a:p>
          <a:p>
            <a:pPr marL="609600" indent="-609600" algn="just">
              <a:lnSpc>
                <a:spcPct val="90000"/>
              </a:lnSpc>
              <a:buFontTx/>
              <a:buNone/>
            </a:pPr>
            <a:r>
              <a:rPr lang="ru-RU" sz="2000" b="1" dirty="0">
                <a:solidFill>
                  <a:srgbClr val="660033"/>
                </a:solidFill>
              </a:rPr>
              <a:t>					</a:t>
            </a:r>
            <a:r>
              <a:rPr lang="ru-RU" sz="2000" b="1" dirty="0">
                <a:solidFill>
                  <a:srgbClr val="003399"/>
                </a:solidFill>
              </a:rPr>
              <a:t>ТОПОНИМИКА</a:t>
            </a:r>
          </a:p>
          <a:p>
            <a:pPr marL="609600" indent="-609600" algn="just">
              <a:lnSpc>
                <a:spcPct val="90000"/>
              </a:lnSpc>
              <a:buFontTx/>
              <a:buNone/>
            </a:pPr>
            <a:r>
              <a:rPr lang="ru-RU" sz="2000" b="1" dirty="0">
                <a:solidFill>
                  <a:srgbClr val="660033"/>
                </a:solidFill>
              </a:rPr>
              <a:t>2. Как звали писателя, получившего Нобелевскую премию по литературе?</a:t>
            </a:r>
          </a:p>
          <a:p>
            <a:pPr marL="609600" indent="-609600" algn="just">
              <a:lnSpc>
                <a:spcPct val="90000"/>
              </a:lnSpc>
              <a:buFontTx/>
              <a:buNone/>
            </a:pPr>
            <a:r>
              <a:rPr lang="ru-RU" sz="2000" b="1" dirty="0">
                <a:solidFill>
                  <a:srgbClr val="660033"/>
                </a:solidFill>
              </a:rPr>
              <a:t>					</a:t>
            </a:r>
            <a:r>
              <a:rPr lang="ru-RU" sz="2000" b="1" dirty="0">
                <a:solidFill>
                  <a:srgbClr val="003399"/>
                </a:solidFill>
              </a:rPr>
              <a:t>БУНИН И. А.</a:t>
            </a:r>
          </a:p>
          <a:p>
            <a:pPr marL="609600" indent="-609600" algn="just">
              <a:lnSpc>
                <a:spcPct val="90000"/>
              </a:lnSpc>
              <a:buFontTx/>
              <a:buAutoNum type="arabicPeriod" startAt="3"/>
            </a:pPr>
            <a:r>
              <a:rPr lang="ru-RU" sz="2000" b="1" dirty="0">
                <a:solidFill>
                  <a:srgbClr val="660033"/>
                </a:solidFill>
              </a:rPr>
              <a:t>Кто участвовал в экспедиции, открывшей Антарктиду?</a:t>
            </a:r>
          </a:p>
          <a:p>
            <a:pPr marL="609600" indent="-609600" algn="just">
              <a:lnSpc>
                <a:spcPct val="90000"/>
              </a:lnSpc>
              <a:buFontTx/>
              <a:buNone/>
            </a:pPr>
            <a:r>
              <a:rPr lang="ru-RU" sz="2000" b="1" dirty="0">
                <a:solidFill>
                  <a:srgbClr val="660033"/>
                </a:solidFill>
              </a:rPr>
              <a:t>					</a:t>
            </a:r>
            <a:r>
              <a:rPr lang="ru-RU" sz="2000" b="1" dirty="0">
                <a:solidFill>
                  <a:srgbClr val="003399"/>
                </a:solidFill>
              </a:rPr>
              <a:t>ЛАЗАРЕВ М. П.</a:t>
            </a:r>
          </a:p>
          <a:p>
            <a:pPr marL="609600" indent="-609600" algn="just">
              <a:lnSpc>
                <a:spcPct val="90000"/>
              </a:lnSpc>
              <a:buFontTx/>
              <a:buNone/>
            </a:pPr>
            <a:r>
              <a:rPr lang="ru-RU" sz="2000" b="1" dirty="0">
                <a:solidFill>
                  <a:srgbClr val="660033"/>
                </a:solidFill>
              </a:rPr>
              <a:t>4. Заслуги какого полководца не были оценены императором Александром </a:t>
            </a:r>
            <a:r>
              <a:rPr lang="en-US" sz="2000" b="1" dirty="0">
                <a:solidFill>
                  <a:srgbClr val="660033"/>
                </a:solidFill>
              </a:rPr>
              <a:t>I</a:t>
            </a:r>
            <a:r>
              <a:rPr lang="ru-RU" sz="2000" b="1" dirty="0">
                <a:solidFill>
                  <a:srgbClr val="660033"/>
                </a:solidFill>
              </a:rPr>
              <a:t>?</a:t>
            </a:r>
          </a:p>
          <a:p>
            <a:pPr marL="609600" indent="-609600" algn="just">
              <a:lnSpc>
                <a:spcPct val="90000"/>
              </a:lnSpc>
              <a:buFontTx/>
              <a:buNone/>
            </a:pPr>
            <a:r>
              <a:rPr lang="ru-RU" sz="2000" b="1" dirty="0">
                <a:solidFill>
                  <a:srgbClr val="660033"/>
                </a:solidFill>
              </a:rPr>
              <a:t>							</a:t>
            </a:r>
            <a:r>
              <a:rPr lang="ru-RU" sz="2000" b="1" dirty="0">
                <a:solidFill>
                  <a:srgbClr val="003399"/>
                </a:solidFill>
              </a:rPr>
              <a:t>УШАКОВ Ф.Ф.</a:t>
            </a:r>
          </a:p>
          <a:p>
            <a:pPr marL="609600" indent="-609600" algn="just">
              <a:lnSpc>
                <a:spcPct val="90000"/>
              </a:lnSpc>
              <a:buFontTx/>
              <a:buNone/>
            </a:pPr>
            <a:r>
              <a:rPr lang="ru-RU" sz="2000" b="1" dirty="0">
                <a:solidFill>
                  <a:srgbClr val="660033"/>
                </a:solidFill>
              </a:rPr>
              <a:t>5. 	Кто из российских писателей в детстве мечтал убежать из дома, а в юности перепробовал множество профессий прежде чем стать писателем?</a:t>
            </a:r>
          </a:p>
          <a:p>
            <a:pPr marL="609600" indent="-609600" algn="just">
              <a:lnSpc>
                <a:spcPct val="90000"/>
              </a:lnSpc>
              <a:buFontTx/>
              <a:buNone/>
            </a:pPr>
            <a:r>
              <a:rPr lang="ru-RU" sz="2000" b="1" dirty="0">
                <a:solidFill>
                  <a:srgbClr val="660033"/>
                </a:solidFill>
              </a:rPr>
              <a:t>						</a:t>
            </a:r>
            <a:r>
              <a:rPr lang="ru-RU" sz="2000" b="1" dirty="0">
                <a:solidFill>
                  <a:srgbClr val="003399"/>
                </a:solidFill>
              </a:rPr>
              <a:t>ГРИН А.</a:t>
            </a:r>
          </a:p>
          <a:p>
            <a:pPr marL="609600" indent="-609600" algn="just">
              <a:lnSpc>
                <a:spcPct val="90000"/>
              </a:lnSpc>
            </a:pPr>
            <a:endParaRPr lang="ru-RU" sz="2000" b="1" dirty="0">
              <a:solidFill>
                <a:srgbClr val="003399"/>
              </a:solidFill>
            </a:endParaRPr>
          </a:p>
          <a:p>
            <a:pPr marL="609600" indent="-609600" algn="just">
              <a:lnSpc>
                <a:spcPct val="90000"/>
              </a:lnSpc>
            </a:pPr>
            <a:endParaRPr lang="ru-RU" sz="1800" dirty="0">
              <a:solidFill>
                <a:schemeClr val="folHlink"/>
              </a:solidFill>
            </a:endParaRPr>
          </a:p>
        </p:txBody>
      </p:sp>
      <p:sp>
        <p:nvSpPr>
          <p:cNvPr id="23556" name="WordArt 4" descr="Частый вертикальный"/>
          <p:cNvSpPr>
            <a:spLocks noChangeArrowheads="1" noChangeShapeType="1" noTextEdit="1"/>
          </p:cNvSpPr>
          <p:nvPr/>
        </p:nvSpPr>
        <p:spPr bwMode="auto">
          <a:xfrm>
            <a:off x="611188" y="-242888"/>
            <a:ext cx="5343525" cy="1784351"/>
          </a:xfrm>
          <a:prstGeom prst="rect">
            <a:avLst/>
          </a:prstGeom>
        </p:spPr>
        <p:txBody>
          <a:bodyPr wrap="none" fromWordArt="1">
            <a:prstTxWarp prst="textCurveUp">
              <a:avLst>
                <a:gd name="adj" fmla="val 40356"/>
              </a:avLst>
            </a:prstTxWarp>
          </a:bodyPr>
          <a:lstStyle/>
          <a:p>
            <a:pPr algn="ctr"/>
            <a:r>
              <a:rPr lang="ru-RU" sz="3600" b="1"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a:cs typeface="Arial"/>
              </a:rPr>
              <a:t>Вопросы для проверки</a:t>
            </a:r>
          </a:p>
        </p:txBody>
      </p:sp>
      <p:pic>
        <p:nvPicPr>
          <p:cNvPr id="23557" name="Picture 5" descr="2"/>
          <p:cNvPicPr>
            <a:picLocks noChangeAspect="1" noChangeArrowheads="1"/>
          </p:cNvPicPr>
          <p:nvPr/>
        </p:nvPicPr>
        <p:blipFill>
          <a:blip r:embed="rId2" cstate="print"/>
          <a:srcRect/>
          <a:stretch>
            <a:fillRect/>
          </a:stretch>
        </p:blipFill>
        <p:spPr bwMode="auto">
          <a:xfrm>
            <a:off x="1131888" y="3068638"/>
            <a:ext cx="1624012" cy="2160587"/>
          </a:xfrm>
          <a:prstGeom prst="rect">
            <a:avLst/>
          </a:prstGeom>
          <a:noFill/>
        </p:spPr>
      </p:pic>
      <p:pic>
        <p:nvPicPr>
          <p:cNvPr id="23558" name="Picture 6" descr="i1"/>
          <p:cNvPicPr>
            <a:picLocks noChangeAspect="1" noChangeArrowheads="1"/>
          </p:cNvPicPr>
          <p:nvPr/>
        </p:nvPicPr>
        <p:blipFill>
          <a:blip r:embed="rId3" cstate="print"/>
          <a:srcRect/>
          <a:stretch>
            <a:fillRect/>
          </a:stretch>
        </p:blipFill>
        <p:spPr bwMode="auto">
          <a:xfrm>
            <a:off x="6372225" y="4221163"/>
            <a:ext cx="2063750" cy="2303462"/>
          </a:xfrm>
          <a:prstGeom prst="rect">
            <a:avLst/>
          </a:prstGeom>
          <a:noFill/>
        </p:spPr>
      </p:pic>
      <p:pic>
        <p:nvPicPr>
          <p:cNvPr id="23559" name="Picture 7" descr="bazhanov_ushakov"/>
          <p:cNvPicPr>
            <a:picLocks noChangeAspect="1" noChangeArrowheads="1"/>
          </p:cNvPicPr>
          <p:nvPr/>
        </p:nvPicPr>
        <p:blipFill>
          <a:blip r:embed="rId4" cstate="print"/>
          <a:srcRect/>
          <a:stretch>
            <a:fillRect/>
          </a:stretch>
        </p:blipFill>
        <p:spPr bwMode="auto">
          <a:xfrm>
            <a:off x="3276600" y="4724400"/>
            <a:ext cx="1446213" cy="2133600"/>
          </a:xfrm>
          <a:prstGeom prst="rect">
            <a:avLst/>
          </a:prstGeom>
          <a:noFill/>
        </p:spPr>
      </p:pic>
      <p:pic>
        <p:nvPicPr>
          <p:cNvPr id="23560" name="Picture 8" descr="bio1"/>
          <p:cNvPicPr>
            <a:picLocks noChangeAspect="1" noChangeArrowheads="1"/>
          </p:cNvPicPr>
          <p:nvPr/>
        </p:nvPicPr>
        <p:blipFill>
          <a:blip r:embed="rId5" cstate="print"/>
          <a:srcRect/>
          <a:stretch>
            <a:fillRect/>
          </a:stretch>
        </p:blipFill>
        <p:spPr bwMode="auto">
          <a:xfrm>
            <a:off x="6516688" y="333375"/>
            <a:ext cx="2286000" cy="280828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amond(in)">
                                      <p:cBhvr>
                                        <p:cTn id="7" dur="10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 calcmode="lin" valueType="num">
                                      <p:cBhvr additive="base">
                                        <p:cTn id="12"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3555">
                                            <p:txEl>
                                              <p:pRg st="2" end="2"/>
                                            </p:txEl>
                                          </p:spTgt>
                                        </p:tgtEl>
                                        <p:attrNameLst>
                                          <p:attrName>style.visibility</p:attrName>
                                        </p:attrNameLst>
                                      </p:cBhvr>
                                      <p:to>
                                        <p:strVal val="visible"/>
                                      </p:to>
                                    </p:set>
                                    <p:animEffect transition="in" filter="diamond(in)">
                                      <p:cBhvr>
                                        <p:cTn id="18" dur="1000"/>
                                        <p:tgtEl>
                                          <p:spTgt spid="2355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checkerboard(across)">
                                      <p:cBhvr>
                                        <p:cTn id="23" dur="1000"/>
                                        <p:tgtEl>
                                          <p:spTgt spid="2355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3555">
                                            <p:txEl>
                                              <p:pRg st="3" end="3"/>
                                            </p:txEl>
                                          </p:spTgt>
                                        </p:tgtEl>
                                        <p:attrNameLst>
                                          <p:attrName>style.visibility</p:attrName>
                                        </p:attrNameLst>
                                      </p:cBhvr>
                                      <p:to>
                                        <p:strVal val="visible"/>
                                      </p:to>
                                    </p:set>
                                    <p:anim calcmode="lin" valueType="num">
                                      <p:cBhvr additive="base">
                                        <p:cTn id="28"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23557"/>
                                        </p:tgtEl>
                                        <p:attrNameLst>
                                          <p:attrName>ppt_x</p:attrName>
                                        </p:attrNameLst>
                                      </p:cBhvr>
                                      <p:tavLst>
                                        <p:tav tm="0">
                                          <p:val>
                                            <p:strVal val="ppt_x"/>
                                          </p:val>
                                        </p:tav>
                                        <p:tav tm="100000">
                                          <p:val>
                                            <p:strVal val="ppt_x"/>
                                          </p:val>
                                        </p:tav>
                                      </p:tavLst>
                                    </p:anim>
                                    <p:anim calcmode="lin" valueType="num">
                                      <p:cBhvr additive="base">
                                        <p:cTn id="34" dur="500"/>
                                        <p:tgtEl>
                                          <p:spTgt spid="23557"/>
                                        </p:tgtEl>
                                        <p:attrNameLst>
                                          <p:attrName>ppt_y</p:attrName>
                                        </p:attrNameLst>
                                      </p:cBhvr>
                                      <p:tavLst>
                                        <p:tav tm="0">
                                          <p:val>
                                            <p:strVal val="ppt_y"/>
                                          </p:val>
                                        </p:tav>
                                        <p:tav tm="100000">
                                          <p:val>
                                            <p:strVal val="1+ppt_h/2"/>
                                          </p:val>
                                        </p:tav>
                                      </p:tavLst>
                                    </p:anim>
                                    <p:set>
                                      <p:cBhvr>
                                        <p:cTn id="35" dur="1" fill="hold">
                                          <p:stCondLst>
                                            <p:cond delay="499"/>
                                          </p:stCondLst>
                                        </p:cTn>
                                        <p:tgtEl>
                                          <p:spTgt spid="2355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23555">
                                            <p:txEl>
                                              <p:pRg st="4" end="4"/>
                                            </p:txEl>
                                          </p:spTgt>
                                        </p:tgtEl>
                                        <p:attrNameLst>
                                          <p:attrName>style.visibility</p:attrName>
                                        </p:attrNameLst>
                                      </p:cBhvr>
                                      <p:to>
                                        <p:strVal val="visible"/>
                                      </p:to>
                                    </p:set>
                                    <p:animEffect transition="in" filter="diamond(in)">
                                      <p:cBhvr>
                                        <p:cTn id="40" dur="1000"/>
                                        <p:tgtEl>
                                          <p:spTgt spid="23555">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3558"/>
                                        </p:tgtEl>
                                        <p:attrNameLst>
                                          <p:attrName>style.visibility</p:attrName>
                                        </p:attrNameLst>
                                      </p:cBhvr>
                                      <p:to>
                                        <p:strVal val="visible"/>
                                      </p:to>
                                    </p:set>
                                    <p:animEffect transition="in" filter="blinds(horizontal)">
                                      <p:cBhvr>
                                        <p:cTn id="45" dur="1000"/>
                                        <p:tgtEl>
                                          <p:spTgt spid="23558"/>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3555">
                                            <p:txEl>
                                              <p:pRg st="5" end="5"/>
                                            </p:txEl>
                                          </p:spTgt>
                                        </p:tgtEl>
                                        <p:attrNameLst>
                                          <p:attrName>style.visibility</p:attrName>
                                        </p:attrNameLst>
                                      </p:cBhvr>
                                      <p:to>
                                        <p:strVal val="visible"/>
                                      </p:to>
                                    </p:set>
                                    <p:anim calcmode="lin" valueType="num">
                                      <p:cBhvr additive="base">
                                        <p:cTn id="50"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nodeType="clickEffect">
                                  <p:stCondLst>
                                    <p:cond delay="0"/>
                                  </p:stCondLst>
                                  <p:childTnLst>
                                    <p:anim calcmode="lin" valueType="num">
                                      <p:cBhvr additive="base">
                                        <p:cTn id="55" dur="500"/>
                                        <p:tgtEl>
                                          <p:spTgt spid="23558"/>
                                        </p:tgtEl>
                                        <p:attrNameLst>
                                          <p:attrName>ppt_x</p:attrName>
                                        </p:attrNameLst>
                                      </p:cBhvr>
                                      <p:tavLst>
                                        <p:tav tm="0">
                                          <p:val>
                                            <p:strVal val="ppt_x"/>
                                          </p:val>
                                        </p:tav>
                                        <p:tav tm="100000">
                                          <p:val>
                                            <p:strVal val="ppt_x"/>
                                          </p:val>
                                        </p:tav>
                                      </p:tavLst>
                                    </p:anim>
                                    <p:anim calcmode="lin" valueType="num">
                                      <p:cBhvr additive="base">
                                        <p:cTn id="56" dur="500"/>
                                        <p:tgtEl>
                                          <p:spTgt spid="23558"/>
                                        </p:tgtEl>
                                        <p:attrNameLst>
                                          <p:attrName>ppt_y</p:attrName>
                                        </p:attrNameLst>
                                      </p:cBhvr>
                                      <p:tavLst>
                                        <p:tav tm="0">
                                          <p:val>
                                            <p:strVal val="ppt_y"/>
                                          </p:val>
                                        </p:tav>
                                        <p:tav tm="100000">
                                          <p:val>
                                            <p:strVal val="1+ppt_h/2"/>
                                          </p:val>
                                        </p:tav>
                                      </p:tavLst>
                                    </p:anim>
                                    <p:set>
                                      <p:cBhvr>
                                        <p:cTn id="57" dur="1" fill="hold">
                                          <p:stCondLst>
                                            <p:cond delay="499"/>
                                          </p:stCondLst>
                                        </p:cTn>
                                        <p:tgtEl>
                                          <p:spTgt spid="2355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nodeType="clickEffect">
                                  <p:stCondLst>
                                    <p:cond delay="0"/>
                                  </p:stCondLst>
                                  <p:childTnLst>
                                    <p:set>
                                      <p:cBhvr>
                                        <p:cTn id="61" dur="1" fill="hold">
                                          <p:stCondLst>
                                            <p:cond delay="0"/>
                                          </p:stCondLst>
                                        </p:cTn>
                                        <p:tgtEl>
                                          <p:spTgt spid="23555">
                                            <p:txEl>
                                              <p:pRg st="6" end="6"/>
                                            </p:txEl>
                                          </p:spTgt>
                                        </p:tgtEl>
                                        <p:attrNameLst>
                                          <p:attrName>style.visibility</p:attrName>
                                        </p:attrNameLst>
                                      </p:cBhvr>
                                      <p:to>
                                        <p:strVal val="visible"/>
                                      </p:to>
                                    </p:set>
                                    <p:animEffect transition="in" filter="diamond(in)">
                                      <p:cBhvr>
                                        <p:cTn id="62" dur="1000"/>
                                        <p:tgtEl>
                                          <p:spTgt spid="23555">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23559"/>
                                        </p:tgtEl>
                                        <p:attrNameLst>
                                          <p:attrName>style.visibility</p:attrName>
                                        </p:attrNameLst>
                                      </p:cBhvr>
                                      <p:to>
                                        <p:strVal val="visible"/>
                                      </p:to>
                                    </p:set>
                                    <p:animEffect transition="in" filter="checkerboard(across)">
                                      <p:cBhvr>
                                        <p:cTn id="67" dur="1000"/>
                                        <p:tgtEl>
                                          <p:spTgt spid="23559"/>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3555">
                                            <p:txEl>
                                              <p:pRg st="7" end="7"/>
                                            </p:txEl>
                                          </p:spTgt>
                                        </p:tgtEl>
                                        <p:attrNameLst>
                                          <p:attrName>style.visibility</p:attrName>
                                        </p:attrNameLst>
                                      </p:cBhvr>
                                      <p:to>
                                        <p:strVal val="visible"/>
                                      </p:to>
                                    </p:set>
                                    <p:anim calcmode="lin" valueType="num">
                                      <p:cBhvr additive="base">
                                        <p:cTn id="72" dur="500" fill="hold"/>
                                        <p:tgtEl>
                                          <p:spTgt spid="23555">
                                            <p:txEl>
                                              <p:pRg st="7" end="7"/>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35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xit" presetSubtype="4" fill="hold" nodeType="clickEffect">
                                  <p:stCondLst>
                                    <p:cond delay="0"/>
                                  </p:stCondLst>
                                  <p:childTnLst>
                                    <p:anim calcmode="lin" valueType="num">
                                      <p:cBhvr additive="base">
                                        <p:cTn id="77" dur="500"/>
                                        <p:tgtEl>
                                          <p:spTgt spid="23559"/>
                                        </p:tgtEl>
                                        <p:attrNameLst>
                                          <p:attrName>ppt_x</p:attrName>
                                        </p:attrNameLst>
                                      </p:cBhvr>
                                      <p:tavLst>
                                        <p:tav tm="0">
                                          <p:val>
                                            <p:strVal val="ppt_x"/>
                                          </p:val>
                                        </p:tav>
                                        <p:tav tm="100000">
                                          <p:val>
                                            <p:strVal val="ppt_x"/>
                                          </p:val>
                                        </p:tav>
                                      </p:tavLst>
                                    </p:anim>
                                    <p:anim calcmode="lin" valueType="num">
                                      <p:cBhvr additive="base">
                                        <p:cTn id="78" dur="500"/>
                                        <p:tgtEl>
                                          <p:spTgt spid="23559"/>
                                        </p:tgtEl>
                                        <p:attrNameLst>
                                          <p:attrName>ppt_y</p:attrName>
                                        </p:attrNameLst>
                                      </p:cBhvr>
                                      <p:tavLst>
                                        <p:tav tm="0">
                                          <p:val>
                                            <p:strVal val="ppt_y"/>
                                          </p:val>
                                        </p:tav>
                                        <p:tav tm="100000">
                                          <p:val>
                                            <p:strVal val="1+ppt_h/2"/>
                                          </p:val>
                                        </p:tav>
                                      </p:tavLst>
                                    </p:anim>
                                    <p:set>
                                      <p:cBhvr>
                                        <p:cTn id="79" dur="1" fill="hold">
                                          <p:stCondLst>
                                            <p:cond delay="499"/>
                                          </p:stCondLst>
                                        </p:cTn>
                                        <p:tgtEl>
                                          <p:spTgt spid="23559"/>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8" presetClass="entr" presetSubtype="16" fill="hold" nodeType="clickEffect">
                                  <p:stCondLst>
                                    <p:cond delay="0"/>
                                  </p:stCondLst>
                                  <p:childTnLst>
                                    <p:set>
                                      <p:cBhvr>
                                        <p:cTn id="83" dur="1" fill="hold">
                                          <p:stCondLst>
                                            <p:cond delay="0"/>
                                          </p:stCondLst>
                                        </p:cTn>
                                        <p:tgtEl>
                                          <p:spTgt spid="23555">
                                            <p:txEl>
                                              <p:pRg st="8" end="8"/>
                                            </p:txEl>
                                          </p:spTgt>
                                        </p:tgtEl>
                                        <p:attrNameLst>
                                          <p:attrName>style.visibility</p:attrName>
                                        </p:attrNameLst>
                                      </p:cBhvr>
                                      <p:to>
                                        <p:strVal val="visible"/>
                                      </p:to>
                                    </p:set>
                                    <p:animEffect transition="in" filter="diamond(in)">
                                      <p:cBhvr>
                                        <p:cTn id="84" dur="1000"/>
                                        <p:tgtEl>
                                          <p:spTgt spid="23555">
                                            <p:txEl>
                                              <p:pRg st="8" end="8"/>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23560"/>
                                        </p:tgtEl>
                                        <p:attrNameLst>
                                          <p:attrName>style.visibility</p:attrName>
                                        </p:attrNameLst>
                                      </p:cBhvr>
                                      <p:to>
                                        <p:strVal val="visible"/>
                                      </p:to>
                                    </p:set>
                                    <p:animEffect transition="in" filter="blinds(horizontal)">
                                      <p:cBhvr>
                                        <p:cTn id="89" dur="500"/>
                                        <p:tgtEl>
                                          <p:spTgt spid="23560"/>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3555">
                                            <p:txEl>
                                              <p:pRg st="9" end="9"/>
                                            </p:txEl>
                                          </p:spTgt>
                                        </p:tgtEl>
                                        <p:attrNameLst>
                                          <p:attrName>style.visibility</p:attrName>
                                        </p:attrNameLst>
                                      </p:cBhvr>
                                      <p:to>
                                        <p:strVal val="visible"/>
                                      </p:to>
                                    </p:set>
                                    <p:anim calcmode="lin" valueType="num">
                                      <p:cBhvr additive="base">
                                        <p:cTn id="94" dur="500" fill="hold"/>
                                        <p:tgtEl>
                                          <p:spTgt spid="23555">
                                            <p:txEl>
                                              <p:pRg st="9" end="9"/>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355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xit" presetSubtype="4" fill="hold" nodeType="clickEffect">
                                  <p:stCondLst>
                                    <p:cond delay="0"/>
                                  </p:stCondLst>
                                  <p:childTnLst>
                                    <p:anim calcmode="lin" valueType="num">
                                      <p:cBhvr additive="base">
                                        <p:cTn id="99" dur="500"/>
                                        <p:tgtEl>
                                          <p:spTgt spid="23560"/>
                                        </p:tgtEl>
                                        <p:attrNameLst>
                                          <p:attrName>ppt_x</p:attrName>
                                        </p:attrNameLst>
                                      </p:cBhvr>
                                      <p:tavLst>
                                        <p:tav tm="0">
                                          <p:val>
                                            <p:strVal val="ppt_x"/>
                                          </p:val>
                                        </p:tav>
                                        <p:tav tm="100000">
                                          <p:val>
                                            <p:strVal val="ppt_x"/>
                                          </p:val>
                                        </p:tav>
                                      </p:tavLst>
                                    </p:anim>
                                    <p:anim calcmode="lin" valueType="num">
                                      <p:cBhvr additive="base">
                                        <p:cTn id="100" dur="500"/>
                                        <p:tgtEl>
                                          <p:spTgt spid="23560"/>
                                        </p:tgtEl>
                                        <p:attrNameLst>
                                          <p:attrName>ppt_y</p:attrName>
                                        </p:attrNameLst>
                                      </p:cBhvr>
                                      <p:tavLst>
                                        <p:tav tm="0">
                                          <p:val>
                                            <p:strVal val="ppt_y"/>
                                          </p:val>
                                        </p:tav>
                                        <p:tav tm="100000">
                                          <p:val>
                                            <p:strVal val="1+ppt_h/2"/>
                                          </p:val>
                                        </p:tav>
                                      </p:tavLst>
                                    </p:anim>
                                    <p:set>
                                      <p:cBhvr>
                                        <p:cTn id="101" dur="1" fill="hold">
                                          <p:stCondLst>
                                            <p:cond delay="499"/>
                                          </p:stCondLst>
                                        </p:cTn>
                                        <p:tgtEl>
                                          <p:spTgt spid="235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04800" y="304800"/>
            <a:ext cx="3857625" cy="5143500"/>
          </a:xfrm>
          <a:prstGeom prst="rect">
            <a:avLst/>
          </a:prstGeom>
          <a:noFill/>
          <a:ln w="9525">
            <a:noFill/>
            <a:miter lim="800000"/>
            <a:headEnd/>
            <a:tailEnd/>
          </a:ln>
          <a:effectLst/>
        </p:spPr>
      </p:pic>
      <p:sp>
        <p:nvSpPr>
          <p:cNvPr id="10243" name="Rectangle 3"/>
          <p:cNvSpPr>
            <a:spLocks noChangeArrowheads="1"/>
          </p:cNvSpPr>
          <p:nvPr/>
        </p:nvSpPr>
        <p:spPr bwMode="auto">
          <a:xfrm>
            <a:off x="4267200" y="1143000"/>
            <a:ext cx="4572000" cy="4524315"/>
          </a:xfrm>
          <a:prstGeom prst="rect">
            <a:avLst/>
          </a:prstGeom>
          <a:noFill/>
          <a:ln w="9525">
            <a:noFill/>
            <a:miter lim="800000"/>
            <a:headEnd/>
            <a:tailEnd/>
          </a:ln>
          <a:effectLst/>
        </p:spPr>
        <p:txBody>
          <a:bodyPr>
            <a:spAutoFit/>
          </a:bodyPr>
          <a:lstStyle/>
          <a:p>
            <a:pPr>
              <a:spcBef>
                <a:spcPct val="50000"/>
              </a:spcBef>
            </a:pPr>
            <a:r>
              <a:rPr lang="ru-RU" sz="2400" b="1" i="1" dirty="0">
                <a:solidFill>
                  <a:schemeClr val="tx2"/>
                </a:solidFill>
                <a:latin typeface="Times New Roman" pitchFamily="18" charset="0"/>
              </a:rPr>
              <a:t>"Памятник павшим воинам"</a:t>
            </a:r>
          </a:p>
          <a:p>
            <a:pPr algn="just">
              <a:spcBef>
                <a:spcPct val="50000"/>
              </a:spcBef>
            </a:pPr>
            <a:r>
              <a:rPr lang="ru-RU" sz="2400" dirty="0">
                <a:latin typeface="Times New Roman" pitchFamily="18" charset="0"/>
              </a:rPr>
              <a:t>	«Бессмертным воинам, павшим в боях за Родину в Отечественную войну 1941-1945». Памятник стоит недалеко от церкви Рождества Христова. Ко всем памятным датам учащиеся окрестных школ, в том числе и наша, преподносят в знак уважения </a:t>
            </a:r>
            <a:r>
              <a:rPr lang="ru-RU" sz="2400" dirty="0" smtClean="0">
                <a:latin typeface="Times New Roman" pitchFamily="18" charset="0"/>
              </a:rPr>
              <a:t> цветы</a:t>
            </a:r>
            <a:r>
              <a:rPr lang="ru-RU" sz="2400" dirty="0">
                <a:latin typeface="Times New Roman" pitchFamily="18" charset="0"/>
              </a:rPr>
              <a:t>. </a:t>
            </a:r>
          </a:p>
          <a:p>
            <a:pPr algn="just">
              <a:spcBef>
                <a:spcPct val="50000"/>
              </a:spcBef>
            </a:pPr>
            <a:endParaRPr lang="ru-RU" sz="2400" dirty="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grpId="0" nodeType="clickEffect">
                                  <p:stCondLst>
                                    <p:cond delay="0"/>
                                  </p:stCondLst>
                                  <p:childTnLst>
                                    <p:set>
                                      <p:cBhvr>
                                        <p:cTn id="10" dur="1" fill="hold">
                                          <p:stCondLst>
                                            <p:cond delay="499"/>
                                          </p:stCondLst>
                                        </p:cTn>
                                        <p:tgtEl>
                                          <p:spTgt spid="10243"/>
                                        </p:tgtEl>
                                        <p:attrNameLst>
                                          <p:attrName>style.visibility</p:attrName>
                                        </p:attrNameLst>
                                      </p:cBhvr>
                                      <p:to>
                                        <p:strVal val="visible"/>
                                      </p:to>
                                    </p:set>
                                    <p:anim to="" calcmode="lin" valueType="num">
                                      <p:cBhvr>
                                        <p:cTn id="11" dur="1" fill="hold"/>
                                        <p:tgtEl>
                                          <p:spTgt spid="1024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28600" y="26988"/>
            <a:ext cx="8452442" cy="769441"/>
          </a:xfrm>
          <a:prstGeom prst="rect">
            <a:avLst/>
          </a:prstGeom>
          <a:noFill/>
          <a:ln w="9525">
            <a:noFill/>
            <a:miter lim="800000"/>
            <a:headEnd/>
            <a:tailEnd/>
          </a:ln>
          <a:effectLst/>
        </p:spPr>
        <p:txBody>
          <a:bodyPr wrap="none">
            <a:spAutoFit/>
          </a:bodyPr>
          <a:lstStyle/>
          <a:p>
            <a:r>
              <a:rPr lang="ru-RU" sz="4400" b="1" dirty="0" err="1">
                <a:solidFill>
                  <a:schemeClr val="tx2"/>
                </a:solidFill>
                <a:latin typeface="Times New Roman" pitchFamily="18" charset="0"/>
                <a:cs typeface="Times New Roman" pitchFamily="18" charset="0"/>
              </a:rPr>
              <a:t>Бутовская</a:t>
            </a:r>
            <a:r>
              <a:rPr lang="ru-RU" sz="4400" b="1" dirty="0">
                <a:solidFill>
                  <a:schemeClr val="tx2"/>
                </a:solidFill>
                <a:latin typeface="Times New Roman" pitchFamily="18" charset="0"/>
                <a:cs typeface="Times New Roman" pitchFamily="18" charset="0"/>
              </a:rPr>
              <a:t> линия легкого метро </a:t>
            </a:r>
          </a:p>
        </p:txBody>
      </p:sp>
      <p:sp>
        <p:nvSpPr>
          <p:cNvPr id="11267" name="Rectangle 3"/>
          <p:cNvSpPr>
            <a:spLocks noChangeArrowheads="1"/>
          </p:cNvSpPr>
          <p:nvPr/>
        </p:nvSpPr>
        <p:spPr bwMode="auto">
          <a:xfrm>
            <a:off x="0" y="1066800"/>
            <a:ext cx="5791200" cy="5203825"/>
          </a:xfrm>
          <a:prstGeom prst="rect">
            <a:avLst/>
          </a:prstGeom>
          <a:noFill/>
          <a:ln w="9525">
            <a:noFill/>
            <a:miter lim="800000"/>
            <a:headEnd/>
            <a:tailEnd/>
          </a:ln>
          <a:effectLst/>
        </p:spPr>
        <p:txBody>
          <a:bodyPr>
            <a:spAutoFit/>
          </a:bodyPr>
          <a:lstStyle/>
          <a:p>
            <a:pPr algn="just"/>
            <a:r>
              <a:rPr lang="ru-RU" sz="2400" dirty="0">
                <a:latin typeface="Times New Roman" charset="0"/>
              </a:rPr>
              <a:t>	Уникальное для России транспортное сооружение, первый опыт строительства высокоскоростного надземного транспорта. Большая часть линий легкого метро проходит по открытой местности, несмотря на это жители района полностью защищены от шума поездов. На эстакадах установлены </a:t>
            </a:r>
            <a:r>
              <a:rPr lang="ru-RU" sz="2400" dirty="0" err="1">
                <a:latin typeface="Times New Roman" charset="0"/>
              </a:rPr>
              <a:t>шумопоглощающие</a:t>
            </a:r>
            <a:r>
              <a:rPr lang="ru-RU" sz="2400" dirty="0">
                <a:latin typeface="Times New Roman" charset="0"/>
              </a:rPr>
              <a:t> и шумоизолирующие панели из современных материалов, рельсы уложены на щебеночный балласт, который, в свою очередь, размещен на шумоизолирующих ковриках из специально разработанного материала.</a:t>
            </a:r>
          </a:p>
        </p:txBody>
      </p:sp>
      <p:pic>
        <p:nvPicPr>
          <p:cNvPr id="11268" name="Picture 4" descr="Фото1637"/>
          <p:cNvPicPr>
            <a:picLocks noChangeAspect="1" noChangeArrowheads="1"/>
          </p:cNvPicPr>
          <p:nvPr/>
        </p:nvPicPr>
        <p:blipFill>
          <a:blip r:embed="rId2" cstate="print"/>
          <a:srcRect/>
          <a:stretch>
            <a:fillRect/>
          </a:stretch>
        </p:blipFill>
        <p:spPr bwMode="auto">
          <a:xfrm>
            <a:off x="6011863" y="908050"/>
            <a:ext cx="2925762" cy="3902075"/>
          </a:xfrm>
          <a:prstGeom prst="rect">
            <a:avLst/>
          </a:prstGeom>
          <a:noFill/>
        </p:spPr>
      </p:pic>
      <p:pic>
        <p:nvPicPr>
          <p:cNvPr id="11269" name="Picture 5" descr="Фото1638"/>
          <p:cNvPicPr>
            <a:picLocks noChangeAspect="1" noChangeArrowheads="1"/>
          </p:cNvPicPr>
          <p:nvPr/>
        </p:nvPicPr>
        <p:blipFill>
          <a:blip r:embed="rId3" cstate="print"/>
          <a:srcRect/>
          <a:stretch>
            <a:fillRect/>
          </a:stretch>
        </p:blipFill>
        <p:spPr bwMode="auto">
          <a:xfrm>
            <a:off x="5867400" y="4400550"/>
            <a:ext cx="3276600" cy="245745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nodeType="clickEffect">
                                  <p:stCondLst>
                                    <p:cond delay="0"/>
                                  </p:stCondLst>
                                  <p:childTnLst>
                                    <p:set>
                                      <p:cBhvr>
                                        <p:cTn id="17" dur="1" fill="hold">
                                          <p:stCondLst>
                                            <p:cond delay="0"/>
                                          </p:stCondLst>
                                        </p:cTn>
                                        <p:tgtEl>
                                          <p:spTgt spid="11269"/>
                                        </p:tgtEl>
                                        <p:attrNameLst>
                                          <p:attrName>style.visibility</p:attrName>
                                        </p:attrNameLst>
                                      </p:cBhvr>
                                      <p:to>
                                        <p:strVal val="visible"/>
                                      </p:to>
                                    </p:set>
                                    <p:animEffect transition="in" filter="barn(inHorizontal)">
                                      <p:cBhvr>
                                        <p:cTn id="18" dur="1000"/>
                                        <p:tgtEl>
                                          <p:spTgt spid="1126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268"/>
                                        </p:tgtEl>
                                        <p:attrNameLst>
                                          <p:attrName>style.visibility</p:attrName>
                                        </p:attrNameLst>
                                      </p:cBhvr>
                                      <p:to>
                                        <p:strVal val="visible"/>
                                      </p:to>
                                    </p:set>
                                    <p:animEffect transition="in" filter="barn(inVertical)">
                                      <p:cBhvr>
                                        <p:cTn id="23" dur="1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3400" y="384175"/>
            <a:ext cx="7772400" cy="762000"/>
          </a:xfrm>
        </p:spPr>
        <p:txBody>
          <a:bodyPr>
            <a:normAutofit/>
          </a:bodyPr>
          <a:lstStyle/>
          <a:p>
            <a:pPr algn="ctr"/>
            <a:r>
              <a:rPr lang="ru-RU" sz="4400" b="1" dirty="0">
                <a:latin typeface="Times New Roman" pitchFamily="18" charset="0"/>
                <a:cs typeface="Times New Roman" pitchFamily="18" charset="0"/>
              </a:rPr>
              <a:t>Герб</a:t>
            </a:r>
          </a:p>
        </p:txBody>
      </p:sp>
      <p:pic>
        <p:nvPicPr>
          <p:cNvPr id="6147" name="Picture 3"/>
          <p:cNvPicPr>
            <a:picLocks noGrp="1" noChangeAspect="1" noChangeArrowheads="1"/>
          </p:cNvPicPr>
          <p:nvPr>
            <p:ph type="body" idx="1"/>
          </p:nvPr>
        </p:nvPicPr>
        <p:blipFill>
          <a:blip r:embed="rId2" cstate="print"/>
          <a:srcRect/>
          <a:stretch>
            <a:fillRect/>
          </a:stretch>
        </p:blipFill>
        <p:spPr>
          <a:xfrm>
            <a:off x="1828800" y="1524000"/>
            <a:ext cx="5715000" cy="4572000"/>
          </a:xfr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62000" y="152400"/>
            <a:ext cx="8167718" cy="6247864"/>
          </a:xfrm>
          <a:prstGeom prst="rect">
            <a:avLst/>
          </a:prstGeom>
          <a:noFill/>
          <a:ln w="9525">
            <a:noFill/>
            <a:miter lim="800000"/>
            <a:headEnd/>
            <a:tailEnd/>
          </a:ln>
          <a:effectLst/>
        </p:spPr>
        <p:txBody>
          <a:bodyPr wrap="square">
            <a:spAutoFit/>
          </a:bodyPr>
          <a:lstStyle/>
          <a:p>
            <a:pPr algn="just">
              <a:spcBef>
                <a:spcPct val="50000"/>
              </a:spcBef>
            </a:pPr>
            <a:r>
              <a:rPr lang="ru-RU" sz="3200" i="1" dirty="0">
                <a:latin typeface="Bell MT" pitchFamily="18" charset="0"/>
              </a:rPr>
              <a:t>	</a:t>
            </a:r>
            <a:r>
              <a:rPr lang="ru-RU" sz="3200" dirty="0">
                <a:latin typeface="Times New Roman" pitchFamily="18" charset="0"/>
                <a:cs typeface="Times New Roman" pitchFamily="18" charset="0"/>
              </a:rPr>
              <a:t>Серебряная стена в виде бутовых камней - гласный символ отражающий название района и активное жилищное строительство, благодаря которому возник район.</a:t>
            </a:r>
          </a:p>
          <a:p>
            <a:pPr algn="just">
              <a:spcBef>
                <a:spcPct val="50000"/>
              </a:spcBef>
            </a:pPr>
            <a:r>
              <a:rPr lang="ru-RU" sz="3200" dirty="0">
                <a:latin typeface="Times New Roman" pitchFamily="18" charset="0"/>
                <a:cs typeface="Times New Roman" pitchFamily="18" charset="0"/>
              </a:rPr>
              <a:t>	Золотые ворота - символ расположения района на южной границе города, являющегося «воротами» Москвы по автомобильной и железной дорогам. Раскрытые ворота свидетельствуют о доброжелательности и гостеприимстве жителей района.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200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vertical)">
                                      <p:cBhvr>
                                        <p:cTn id="7" dur="500"/>
                                        <p:tgtEl>
                                          <p:spTgt spid="7170">
                                            <p:txEl>
                                              <p:pRg st="0" end="0"/>
                                            </p:txEl>
                                          </p:spTgt>
                                        </p:tgtEl>
                                      </p:cBhvr>
                                    </p:animEffect>
                                  </p:childTnLst>
                                </p:cTn>
                              </p:par>
                              <p:par>
                                <p:cTn id="8" presetID="3" presetClass="entr" presetSubtype="5" fill="hold" grpId="0" nodeType="withEffect">
                                  <p:stCondLst>
                                    <p:cond delay="0"/>
                                  </p:stCondLst>
                                  <p:childTnLst>
                                    <p:set>
                                      <p:cBhvr>
                                        <p:cTn id="9" dur="1" fill="hold">
                                          <p:stCondLst>
                                            <p:cond delay="0"/>
                                          </p:stCondLst>
                                        </p:cTn>
                                        <p:tgtEl>
                                          <p:spTgt spid="7170">
                                            <p:txEl>
                                              <p:pRg st="1" end="1"/>
                                            </p:txEl>
                                          </p:spTgt>
                                        </p:tgtEl>
                                        <p:attrNameLst>
                                          <p:attrName>style.visibility</p:attrName>
                                        </p:attrNameLst>
                                      </p:cBhvr>
                                      <p:to>
                                        <p:strVal val="visible"/>
                                      </p:to>
                                    </p:set>
                                    <p:animEffect transition="in" filter="blinds(vertical)">
                                      <p:cBhvr>
                                        <p:cTn id="10" dur="500"/>
                                        <p:tgtEl>
                                          <p:spTgt spid="717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170">
                                            <p:txEl>
                                              <p:pRg st="0" end="0"/>
                                            </p:txEl>
                                          </p:spTgt>
                                        </p:tgtEl>
                                        <p:attrNameLst>
                                          <p:attrName>style.visibility</p:attrName>
                                        </p:attrNameLst>
                                      </p:cBhvr>
                                      <p:to>
                                        <p:strVal val="visible"/>
                                      </p:to>
                                    </p:set>
                                    <p:animEffect transition="in" filter="fade">
                                      <p:cBhvr>
                                        <p:cTn id="15" dur="1000"/>
                                        <p:tgtEl>
                                          <p:spTgt spid="7170">
                                            <p:txEl>
                                              <p:pRg st="0" end="0"/>
                                            </p:txEl>
                                          </p:spTgt>
                                        </p:tgtEl>
                                      </p:cBhvr>
                                    </p:animEffect>
                                    <p:anim calcmode="lin" valueType="num">
                                      <p:cBhvr>
                                        <p:cTn id="16" dur="1000" fill="hold"/>
                                        <p:tgtEl>
                                          <p:spTgt spid="7170">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717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170">
                                            <p:txEl>
                                              <p:pRg st="1" end="1"/>
                                            </p:txEl>
                                          </p:spTgt>
                                        </p:tgtEl>
                                        <p:attrNameLst>
                                          <p:attrName>style.visibility</p:attrName>
                                        </p:attrNameLst>
                                      </p:cBhvr>
                                      <p:to>
                                        <p:strVal val="visible"/>
                                      </p:to>
                                    </p:set>
                                    <p:animEffect transition="in" filter="fade">
                                      <p:cBhvr>
                                        <p:cTn id="22" dur="1000"/>
                                        <p:tgtEl>
                                          <p:spTgt spid="7170">
                                            <p:txEl>
                                              <p:pRg st="1" end="1"/>
                                            </p:txEl>
                                          </p:spTgt>
                                        </p:tgtEl>
                                      </p:cBhvr>
                                    </p:animEffect>
                                    <p:anim calcmode="lin" valueType="num">
                                      <p:cBhvr>
                                        <p:cTn id="23" dur="1000" fill="hold"/>
                                        <p:tgtEl>
                                          <p:spTgt spid="7170">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717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allAtOnce"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838200" y="0"/>
            <a:ext cx="7010400" cy="1446550"/>
          </a:xfrm>
          <a:prstGeom prst="rect">
            <a:avLst/>
          </a:prstGeom>
          <a:noFill/>
          <a:ln w="9525">
            <a:noFill/>
            <a:miter lim="800000"/>
            <a:headEnd/>
            <a:tailEnd/>
          </a:ln>
          <a:effectLst/>
        </p:spPr>
        <p:txBody>
          <a:bodyPr>
            <a:spAutoFit/>
          </a:bodyPr>
          <a:lstStyle/>
          <a:p>
            <a:pPr algn="ctr"/>
            <a:r>
              <a:rPr lang="ru-RU" sz="4400" b="1" dirty="0">
                <a:solidFill>
                  <a:schemeClr val="tx2"/>
                </a:solidFill>
                <a:latin typeface="Times New Roman" pitchFamily="18" charset="0"/>
                <a:cs typeface="Times New Roman" pitchFamily="18" charset="0"/>
              </a:rPr>
              <a:t>Достопримечательности и традиции</a:t>
            </a:r>
          </a:p>
        </p:txBody>
      </p:sp>
      <p:pic>
        <p:nvPicPr>
          <p:cNvPr id="9219" name="Picture 3"/>
          <p:cNvPicPr>
            <a:picLocks noChangeAspect="1" noChangeArrowheads="1"/>
          </p:cNvPicPr>
          <p:nvPr/>
        </p:nvPicPr>
        <p:blipFill>
          <a:blip r:embed="rId2" cstate="print"/>
          <a:srcRect/>
          <a:stretch>
            <a:fillRect/>
          </a:stretch>
        </p:blipFill>
        <p:spPr bwMode="auto">
          <a:xfrm>
            <a:off x="357158" y="1643050"/>
            <a:ext cx="4114800" cy="3571875"/>
          </a:xfrm>
          <a:prstGeom prst="rect">
            <a:avLst/>
          </a:prstGeom>
          <a:noFill/>
          <a:ln w="9525">
            <a:noFill/>
            <a:miter lim="800000"/>
            <a:headEnd/>
            <a:tailEnd/>
          </a:ln>
          <a:effectLst/>
        </p:spPr>
      </p:pic>
      <p:sp>
        <p:nvSpPr>
          <p:cNvPr id="9220" name="Rectangle 4"/>
          <p:cNvSpPr>
            <a:spLocks noChangeArrowheads="1"/>
          </p:cNvSpPr>
          <p:nvPr/>
        </p:nvSpPr>
        <p:spPr bwMode="auto">
          <a:xfrm>
            <a:off x="4572000" y="1295400"/>
            <a:ext cx="4352925" cy="3693319"/>
          </a:xfrm>
          <a:prstGeom prst="rect">
            <a:avLst/>
          </a:prstGeom>
          <a:noFill/>
          <a:ln w="9525">
            <a:noFill/>
            <a:miter lim="800000"/>
            <a:headEnd/>
            <a:tailEnd/>
          </a:ln>
          <a:effectLst/>
        </p:spPr>
        <p:txBody>
          <a:bodyPr wrap="square">
            <a:spAutoFit/>
          </a:bodyPr>
          <a:lstStyle/>
          <a:p>
            <a:pPr algn="just"/>
            <a:r>
              <a:rPr lang="ru-RU" sz="2400" dirty="0">
                <a:latin typeface="Times New Roman" pitchFamily="18" charset="0"/>
              </a:rPr>
              <a:t>История появления </a:t>
            </a:r>
            <a:r>
              <a:rPr lang="ru-RU" sz="2400" u="sng" dirty="0">
                <a:effectLst>
                  <a:outerShdw blurRad="38100" dist="38100" dir="2700000" algn="tl">
                    <a:srgbClr val="000000"/>
                  </a:outerShdw>
                </a:effectLst>
                <a:latin typeface="Times New Roman" pitchFamily="18" charset="0"/>
              </a:rPr>
              <a:t>Храма Рождества Христова</a:t>
            </a:r>
            <a:r>
              <a:rPr lang="ru-RU" sz="2400" dirty="0">
                <a:latin typeface="Times New Roman" pitchFamily="18" charset="0"/>
              </a:rPr>
              <a:t> в Чернево уходит в глубокое прошлое. Уже в XVII веке здесь стояла деревянная  церковь. К 1722 году строительство нового каменного храма </a:t>
            </a:r>
            <a:r>
              <a:rPr lang="ru-RU" sz="2400" dirty="0" err="1">
                <a:latin typeface="Times New Roman" pitchFamily="18" charset="0"/>
              </a:rPr>
              <a:t>Христорождественской</a:t>
            </a:r>
            <a:r>
              <a:rPr lang="ru-RU" sz="2400" dirty="0">
                <a:latin typeface="Times New Roman" pitchFamily="18" charset="0"/>
              </a:rPr>
              <a:t> церкви было завершено.</a:t>
            </a:r>
          </a:p>
          <a:p>
            <a:endParaRPr lang="ru-RU" dirty="0">
              <a:latin typeface="Times New Roman" pitchFamily="18" charset="0"/>
            </a:endParaRPr>
          </a:p>
        </p:txBody>
      </p:sp>
      <p:sp>
        <p:nvSpPr>
          <p:cNvPr id="9221" name="Rectangle 5"/>
          <p:cNvSpPr>
            <a:spLocks noChangeArrowheads="1"/>
          </p:cNvSpPr>
          <p:nvPr/>
        </p:nvSpPr>
        <p:spPr bwMode="auto">
          <a:xfrm>
            <a:off x="428596" y="5288340"/>
            <a:ext cx="8501122" cy="1200329"/>
          </a:xfrm>
          <a:prstGeom prst="rect">
            <a:avLst/>
          </a:prstGeom>
          <a:noFill/>
          <a:ln w="9525">
            <a:noFill/>
            <a:miter lim="800000"/>
            <a:headEnd/>
            <a:tailEnd/>
          </a:ln>
          <a:effectLst/>
        </p:spPr>
        <p:txBody>
          <a:bodyPr wrap="square">
            <a:spAutoFit/>
          </a:bodyPr>
          <a:lstStyle/>
          <a:p>
            <a:pPr algn="just">
              <a:spcBef>
                <a:spcPct val="50000"/>
              </a:spcBef>
            </a:pPr>
            <a:r>
              <a:rPr lang="ru-RU" sz="2400" dirty="0">
                <a:latin typeface="Times New Roman" pitchFamily="18" charset="0"/>
              </a:rPr>
              <a:t>В 1974 году государство взяло Храм под охрану, объявив памятником архитектуры и после реконструкции 1994-95гг. храм вновь принимает своих прихожан.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92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9221"/>
                                        </p:tgtEl>
                                        <p:attrNameLst>
                                          <p:attrName>style.visibility</p:attrName>
                                        </p:attrNameLst>
                                      </p:cBhvr>
                                      <p:to>
                                        <p:strVal val="visible"/>
                                      </p:to>
                                    </p:set>
                                    <p:animEffect transition="in" filter="wipe(up)">
                                      <p:cBhvr>
                                        <p:cTn id="16" dur="500"/>
                                        <p:tgtEl>
                                          <p:spTgt spid="9221"/>
                                        </p:tgtEl>
                                      </p:cBhvr>
                                    </p:animEffect>
                                  </p:childTnLst>
                                </p:cTn>
                              </p:par>
                            </p:childTnLst>
                          </p:cTn>
                        </p:par>
                      </p:childTnLst>
                    </p:cTn>
                  </p:par>
                  <p:par>
                    <p:cTn id="17" fill="hold">
                      <p:stCondLst>
                        <p:cond delay="indefinite"/>
                      </p:stCondLst>
                      <p:childTnLst>
                        <p:par>
                          <p:cTn id="18" fill="hold">
                            <p:stCondLst>
                              <p:cond delay="0"/>
                            </p:stCondLst>
                            <p:childTnLst>
                              <p:par>
                                <p:cTn id="19" presetID="7" presetClass="entr" presetSubtype="1" fill="hold" nodeType="clickEffect">
                                  <p:stCondLst>
                                    <p:cond delay="0"/>
                                  </p:stCondLst>
                                  <p:childTnLst>
                                    <p:set>
                                      <p:cBhvr>
                                        <p:cTn id="20" dur="1" fill="hold">
                                          <p:stCondLst>
                                            <p:cond delay="0"/>
                                          </p:stCondLst>
                                        </p:cTn>
                                        <p:tgtEl>
                                          <p:spTgt spid="9219"/>
                                        </p:tgtEl>
                                        <p:attrNameLst>
                                          <p:attrName>style.visibility</p:attrName>
                                        </p:attrNameLst>
                                      </p:cBhvr>
                                      <p:to>
                                        <p:strVal val="visible"/>
                                      </p:to>
                                    </p:set>
                                    <p:anim calcmode="lin" valueType="num">
                                      <p:cBhvr additive="base">
                                        <p:cTn id="21" dur="5000" fill="hold"/>
                                        <p:tgtEl>
                                          <p:spTgt spid="9219"/>
                                        </p:tgtEl>
                                        <p:attrNameLst>
                                          <p:attrName>ppt_x</p:attrName>
                                        </p:attrNameLst>
                                      </p:cBhvr>
                                      <p:tavLst>
                                        <p:tav tm="0">
                                          <p:val>
                                            <p:strVal val="#ppt_x"/>
                                          </p:val>
                                        </p:tav>
                                        <p:tav tm="100000">
                                          <p:val>
                                            <p:strVal val="#ppt_x"/>
                                          </p:val>
                                        </p:tav>
                                      </p:tavLst>
                                    </p:anim>
                                    <p:anim calcmode="lin" valueType="num">
                                      <p:cBhvr additive="base">
                                        <p:cTn id="22" dur="5000" fill="hold"/>
                                        <p:tgtEl>
                                          <p:spTgt spid="92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20" grpId="0" autoUpdateAnimBg="0"/>
      <p:bldP spid="922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6694"/>
            <a:ext cx="9144000" cy="6944694"/>
          </a:xfrm>
          <a:prstGeom prst="rect">
            <a:avLst/>
          </a:prstGeom>
          <a:noFill/>
          <a:ln w="9525">
            <a:noFill/>
            <a:miter lim="800000"/>
            <a:headEnd/>
            <a:tailEnd/>
          </a:ln>
          <a:effectLst/>
        </p:spPr>
      </p:pic>
      <p:pic>
        <p:nvPicPr>
          <p:cNvPr id="3"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pic>
        <p:nvPicPr>
          <p:cNvPr id="4" name="Picture 2"/>
          <p:cNvPicPr>
            <a:picLocks noChangeAspect="1" noChangeArrowheads="1"/>
          </p:cNvPicPr>
          <p:nvPr/>
        </p:nvPicPr>
        <p:blipFill>
          <a:blip r:embed="rId4" cstate="print"/>
          <a:srcRect/>
          <a:stretch>
            <a:fillRect/>
          </a:stretch>
        </p:blipFill>
        <p:spPr bwMode="auto">
          <a:xfrm>
            <a:off x="-43443" y="0"/>
            <a:ext cx="9230887" cy="6858000"/>
          </a:xfrm>
          <a:prstGeom prst="rect">
            <a:avLst/>
          </a:prstGeom>
          <a:noFill/>
          <a:ln w="9525">
            <a:noFill/>
            <a:miter lim="800000"/>
            <a:headEnd/>
            <a:tailEnd/>
          </a:ln>
          <a:effectLst/>
        </p:spPr>
      </p:pic>
      <p:pic>
        <p:nvPicPr>
          <p:cNvPr id="5" name="Picture 3"/>
          <p:cNvPicPr>
            <a:picLocks noChangeAspect="1" noChangeArrowheads="1"/>
          </p:cNvPicPr>
          <p:nvPr/>
        </p:nvPicPr>
        <p:blipFill>
          <a:blip r:embed="rId5" cstate="print"/>
          <a:srcRect/>
          <a:stretch>
            <a:fillRect/>
          </a:stretch>
        </p:blipFill>
        <p:spPr bwMode="auto">
          <a:xfrm>
            <a:off x="-42820" y="0"/>
            <a:ext cx="9229642" cy="6858000"/>
          </a:xfrm>
          <a:prstGeom prst="rect">
            <a:avLst/>
          </a:prstGeom>
          <a:noFill/>
          <a:ln w="9525">
            <a:noFill/>
            <a:miter lim="800000"/>
            <a:headEnd/>
            <a:tailEnd/>
          </a:ln>
          <a:effectLst/>
        </p:spPr>
      </p:pic>
      <p:pic>
        <p:nvPicPr>
          <p:cNvPr id="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150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1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753600" cy="731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pic>
        <p:nvPicPr>
          <p:cNvPr id="3" name="замыкая круг минус.mp3">
            <a:hlinkClick r:id="" action="ppaction://media"/>
          </p:cNvPr>
          <p:cNvPicPr>
            <a:picLocks noRot="1" noChangeAspect="1"/>
          </p:cNvPicPr>
          <p:nvPr>
            <a:audioFile r:link="rId1"/>
          </p:nvPr>
        </p:nvPicPr>
        <p:blipFill>
          <a:blip r:embed="rId4" cstate="print"/>
          <a:stretch>
            <a:fillRect/>
          </a:stretch>
        </p:blipFill>
        <p:spPr>
          <a:xfrm>
            <a:off x="357158" y="6286520"/>
            <a:ext cx="304800" cy="304800"/>
          </a:xfrm>
          <a:prstGeom prst="rect">
            <a:avLst/>
          </a:prstGeom>
        </p:spPr>
      </p:pic>
      <p:pic>
        <p:nvPicPr>
          <p:cNvPr id="5" name="Picture 3"/>
          <p:cNvPicPr>
            <a:picLocks noChangeAspect="1" noChangeArrowheads="1"/>
          </p:cNvPicPr>
          <p:nvPr/>
        </p:nvPicPr>
        <p:blipFill>
          <a:blip r:embed="rId5" cstate="print"/>
          <a:srcRect/>
          <a:stretch>
            <a:fillRect/>
          </a:stretch>
        </p:blipFill>
        <p:spPr>
          <a:xfrm>
            <a:off x="5000628" y="3500438"/>
            <a:ext cx="3929058" cy="3177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a:effectLst/>
        </p:spPr>
      </p:pic>
      <p:sp>
        <p:nvSpPr>
          <p:cNvPr id="3" name="TextBox 2"/>
          <p:cNvSpPr txBox="1"/>
          <p:nvPr/>
        </p:nvSpPr>
        <p:spPr>
          <a:xfrm>
            <a:off x="857224" y="0"/>
            <a:ext cx="7812157" cy="2800767"/>
          </a:xfrm>
          <a:prstGeom prst="rect">
            <a:avLst/>
          </a:prstGeom>
          <a:noFill/>
        </p:spPr>
        <p:txBody>
          <a:bodyPr wrap="square" rtlCol="0">
            <a:spAutoFit/>
          </a:bodyPr>
          <a:lstStyle/>
          <a:p>
            <a:pPr algn="ctr"/>
            <a:r>
              <a:rPr lang="ru-RU" sz="4400" b="1" dirty="0" smtClean="0">
                <a:solidFill>
                  <a:srgbClr val="FF0000"/>
                </a:solidFill>
                <a:latin typeface="Times New Roman" pitchFamily="18" charset="0"/>
                <a:cs typeface="Times New Roman" pitchFamily="18" charset="0"/>
              </a:rPr>
              <a:t>Классный  час: </a:t>
            </a:r>
          </a:p>
          <a:p>
            <a:r>
              <a:rPr lang="ru-RU" sz="4400" b="1" dirty="0" smtClean="0">
                <a:solidFill>
                  <a:srgbClr val="FF0000"/>
                </a:solidFill>
                <a:latin typeface="Times New Roman" pitchFamily="18" charset="0"/>
                <a:cs typeface="Times New Roman" pitchFamily="18" charset="0"/>
              </a:rPr>
              <a:t>«Добрые имена</a:t>
            </a:r>
          </a:p>
          <a:p>
            <a:r>
              <a:rPr lang="ru-RU" sz="4400" b="1" dirty="0" smtClean="0">
                <a:solidFill>
                  <a:srgbClr val="FF0000"/>
                </a:solidFill>
                <a:latin typeface="Times New Roman" pitchFamily="18" charset="0"/>
                <a:cs typeface="Times New Roman" pitchFamily="18" charset="0"/>
              </a:rPr>
              <a:t>               в истории </a:t>
            </a:r>
          </a:p>
          <a:p>
            <a:pPr algn="ctr"/>
            <a:r>
              <a:rPr lang="ru-RU" sz="4400" b="1" dirty="0" smtClean="0">
                <a:solidFill>
                  <a:srgbClr val="FF0000"/>
                </a:solidFill>
                <a:latin typeface="Times New Roman" pitchFamily="18" charset="0"/>
                <a:cs typeface="Times New Roman" pitchFamily="18" charset="0"/>
              </a:rPr>
              <a:t>                        нашего района».</a:t>
            </a:r>
            <a:endParaRPr lang="ru-RU" sz="4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1428728" y="571480"/>
            <a:ext cx="6418680" cy="923330"/>
          </a:xfrm>
          <a:prstGeom prst="rect">
            <a:avLst/>
          </a:prstGeom>
          <a:noFill/>
        </p:spPr>
        <p:txBody>
          <a:bodyPr wrap="none" rtlCol="0">
            <a:spAutoFit/>
          </a:bodyPr>
          <a:lstStyle/>
          <a:p>
            <a:r>
              <a:rPr lang="ru-RU" sz="5400" b="1" dirty="0" smtClean="0">
                <a:solidFill>
                  <a:srgbClr val="002060"/>
                </a:solidFill>
                <a:latin typeface="Times New Roman" pitchFamily="18" charset="0"/>
                <a:cs typeface="Times New Roman" pitchFamily="18" charset="0"/>
              </a:rPr>
              <a:t>ЮЖНОЕ  БУТОВО</a:t>
            </a:r>
            <a:endParaRPr lang="ru-RU" sz="5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714348" y="228600"/>
            <a:ext cx="7715304" cy="1446550"/>
          </a:xfrm>
          <a:prstGeom prst="rect">
            <a:avLst/>
          </a:prstGeom>
          <a:noFill/>
          <a:ln w="9525">
            <a:noFill/>
            <a:miter lim="800000"/>
            <a:headEnd/>
            <a:tailEnd/>
          </a:ln>
          <a:effectLst/>
        </p:spPr>
        <p:txBody>
          <a:bodyPr wrap="square">
            <a:spAutoFit/>
          </a:bodyPr>
          <a:lstStyle/>
          <a:p>
            <a:pPr algn="ctr"/>
            <a:r>
              <a:rPr lang="ru-RU" sz="4400" b="1" i="1" dirty="0">
                <a:solidFill>
                  <a:schemeClr val="tx2"/>
                </a:solidFill>
                <a:latin typeface="Times New Roman" pitchFamily="18" charset="0"/>
                <a:cs typeface="Times New Roman" pitchFamily="18" charset="0"/>
              </a:rPr>
              <a:t>Из </a:t>
            </a:r>
            <a:r>
              <a:rPr lang="ru-RU" sz="4400" b="1" i="1" dirty="0" smtClean="0">
                <a:solidFill>
                  <a:schemeClr val="tx2"/>
                </a:solidFill>
                <a:latin typeface="Times New Roman" pitchFamily="18" charset="0"/>
                <a:cs typeface="Times New Roman" pitchFamily="18" charset="0"/>
              </a:rPr>
              <a:t>истории района</a:t>
            </a:r>
            <a:endParaRPr lang="ru-RU" sz="4400" b="1" i="1" dirty="0">
              <a:solidFill>
                <a:schemeClr val="tx2"/>
              </a:solidFill>
              <a:latin typeface="Times New Roman" pitchFamily="18" charset="0"/>
              <a:cs typeface="Times New Roman" pitchFamily="18" charset="0"/>
            </a:endParaRPr>
          </a:p>
          <a:p>
            <a:pPr algn="ctr"/>
            <a:endParaRPr lang="ru-RU" sz="4400" b="1" i="1" dirty="0">
              <a:solidFill>
                <a:schemeClr val="tx2"/>
              </a:solidFill>
              <a:latin typeface="Bell MT" pitchFamily="18" charset="0"/>
            </a:endParaRPr>
          </a:p>
        </p:txBody>
      </p:sp>
      <p:sp>
        <p:nvSpPr>
          <p:cNvPr id="4099" name="Rectangle 3"/>
          <p:cNvSpPr>
            <a:spLocks noChangeArrowheads="1"/>
          </p:cNvSpPr>
          <p:nvPr/>
        </p:nvSpPr>
        <p:spPr bwMode="auto">
          <a:xfrm>
            <a:off x="500034" y="1000108"/>
            <a:ext cx="8077200" cy="2677656"/>
          </a:xfrm>
          <a:prstGeom prst="rect">
            <a:avLst/>
          </a:prstGeom>
          <a:noFill/>
          <a:ln w="9525">
            <a:noFill/>
            <a:miter lim="800000"/>
            <a:headEnd/>
            <a:tailEnd/>
          </a:ln>
          <a:effectLst/>
        </p:spPr>
        <p:txBody>
          <a:bodyPr>
            <a:spAutoFit/>
          </a:bodyPr>
          <a:lstStyle/>
          <a:p>
            <a:pPr algn="just"/>
            <a:r>
              <a:rPr lang="ru-RU" sz="2400" dirty="0" smtClean="0">
                <a:latin typeface="Times New Roman" pitchFamily="18" charset="0"/>
                <a:cs typeface="Times New Roman" pitchFamily="18" charset="0"/>
              </a:rPr>
              <a:t>История Бутова уходит корнями в далекое прошлое. Издревле территорию Бутова покрывал дремучий, непроходимый лес, прорезанный оврагами, балками и речками. Первое летописное упоминание об этих землях относится к 1339 году, когда великий московский князь Иоанн Данилович, по прозвищу </a:t>
            </a:r>
            <a:r>
              <a:rPr lang="ru-RU" sz="2400" dirty="0" err="1" smtClean="0">
                <a:latin typeface="Times New Roman" pitchFamily="18" charset="0"/>
                <a:cs typeface="Times New Roman" pitchFamily="18" charset="0"/>
              </a:rPr>
              <a:t>Калита</a:t>
            </a:r>
            <a:r>
              <a:rPr lang="ru-RU" sz="2400" dirty="0" smtClean="0">
                <a:latin typeface="Times New Roman" pitchFamily="18" charset="0"/>
                <a:cs typeface="Times New Roman" pitchFamily="18" charset="0"/>
              </a:rPr>
              <a:t>, завещал своим сыновьям село </a:t>
            </a:r>
            <a:r>
              <a:rPr lang="ru-RU" sz="2400" dirty="0" err="1" smtClean="0">
                <a:latin typeface="Times New Roman" pitchFamily="18" charset="0"/>
                <a:cs typeface="Times New Roman" pitchFamily="18" charset="0"/>
              </a:rPr>
              <a:t>Астафьевское</a:t>
            </a:r>
            <a:r>
              <a:rPr lang="ru-RU" sz="2400" dirty="0" smtClean="0">
                <a:latin typeface="Times New Roman" pitchFamily="18" charset="0"/>
                <a:cs typeface="Times New Roman" pitchFamily="18" charset="0"/>
              </a:rPr>
              <a:t> и </a:t>
            </a:r>
            <a:r>
              <a:rPr lang="ru-RU" sz="2400" dirty="0" err="1" smtClean="0">
                <a:latin typeface="Times New Roman" pitchFamily="18" charset="0"/>
                <a:cs typeface="Times New Roman" pitchFamily="18" charset="0"/>
              </a:rPr>
              <a:t>Ясеновское</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4101" name="Picture 5"/>
          <p:cNvPicPr>
            <a:picLocks noChangeAspect="1" noChangeArrowheads="1"/>
          </p:cNvPicPr>
          <p:nvPr/>
        </p:nvPicPr>
        <p:blipFill>
          <a:blip r:embed="rId2" cstate="print"/>
          <a:srcRect/>
          <a:stretch>
            <a:fillRect/>
          </a:stretch>
        </p:blipFill>
        <p:spPr bwMode="auto">
          <a:xfrm>
            <a:off x="2571736" y="3810000"/>
            <a:ext cx="3714776" cy="304800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additive="base">
                                        <p:cTn id="12" dur="2000" fill="hold"/>
                                        <p:tgtEl>
                                          <p:spTgt spid="4099"/>
                                        </p:tgtEl>
                                        <p:attrNameLst>
                                          <p:attrName>ppt_x</p:attrName>
                                        </p:attrNameLst>
                                      </p:cBhvr>
                                      <p:tavLst>
                                        <p:tav tm="0">
                                          <p:val>
                                            <p:strVal val="#ppt_x"/>
                                          </p:val>
                                        </p:tav>
                                        <p:tav tm="100000">
                                          <p:val>
                                            <p:strVal val="#ppt_x"/>
                                          </p:val>
                                        </p:tav>
                                      </p:tavLst>
                                    </p:anim>
                                    <p:anim calcmode="lin" valueType="num">
                                      <p:cBhvr additive="base">
                                        <p:cTn id="13" dur="2000" fill="hold"/>
                                        <p:tgtEl>
                                          <p:spTgt spid="409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101"/>
                                        </p:tgtEl>
                                        <p:attrNameLst>
                                          <p:attrName>style.visibility</p:attrName>
                                        </p:attrNameLst>
                                      </p:cBhvr>
                                      <p:to>
                                        <p:strVal val="visible"/>
                                      </p:to>
                                    </p:set>
                                    <p:animEffect transition="in" filter="wipe(up)">
                                      <p:cBhvr>
                                        <p:cTn id="18"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P spid="409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p:txBody>
          <a:bodyPr>
            <a:normAutofit fontScale="90000"/>
          </a:bodyPr>
          <a:lstStyle/>
          <a:p>
            <a:pPr algn="ctr"/>
            <a:r>
              <a:rPr lang="ru-RU" sz="5400" b="1" dirty="0">
                <a:latin typeface="Times New Roman" pitchFamily="18" charset="0"/>
                <a:cs typeface="Times New Roman" pitchFamily="18" charset="0"/>
              </a:rPr>
              <a:t>Топонимика</a:t>
            </a:r>
          </a:p>
        </p:txBody>
      </p:sp>
      <p:sp>
        <p:nvSpPr>
          <p:cNvPr id="3077" name="Rectangle 5"/>
          <p:cNvSpPr>
            <a:spLocks noGrp="1" noChangeArrowheads="1"/>
          </p:cNvSpPr>
          <p:nvPr>
            <p:ph sz="half" idx="1"/>
          </p:nvPr>
        </p:nvSpPr>
        <p:spPr>
          <a:xfrm>
            <a:off x="457200" y="1412875"/>
            <a:ext cx="8147050" cy="5184775"/>
          </a:xfrm>
        </p:spPr>
        <p:txBody>
          <a:bodyPr>
            <a:normAutofit lnSpcReduction="10000"/>
          </a:bodyPr>
          <a:lstStyle/>
          <a:p>
            <a:pPr algn="just">
              <a:lnSpc>
                <a:spcPct val="90000"/>
              </a:lnSpc>
              <a:buFontTx/>
              <a:buNone/>
            </a:pPr>
            <a:r>
              <a:rPr lang="ru-RU" sz="1600" dirty="0"/>
              <a:t>		</a:t>
            </a:r>
            <a:endParaRPr lang="ru-RU" sz="1600" dirty="0" smtClean="0"/>
          </a:p>
          <a:p>
            <a:pPr algn="just">
              <a:lnSpc>
                <a:spcPct val="90000"/>
              </a:lnSpc>
              <a:buFontTx/>
              <a:buNone/>
            </a:pPr>
            <a:endParaRPr lang="ru-RU" sz="1600" b="1" dirty="0" smtClean="0">
              <a:solidFill>
                <a:srgbClr val="660033"/>
              </a:solidFill>
            </a:endParaRPr>
          </a:p>
          <a:p>
            <a:pPr algn="just">
              <a:lnSpc>
                <a:spcPct val="90000"/>
              </a:lnSpc>
              <a:buFontTx/>
              <a:buNone/>
            </a:pPr>
            <a:r>
              <a:rPr lang="ru-RU" sz="3600" b="1" dirty="0" smtClean="0">
                <a:solidFill>
                  <a:srgbClr val="660033"/>
                </a:solidFill>
                <a:latin typeface="Times New Roman" pitchFamily="18" charset="0"/>
                <a:cs typeface="Times New Roman" pitchFamily="18" charset="0"/>
              </a:rPr>
              <a:t>      Топонимика</a:t>
            </a:r>
            <a:r>
              <a:rPr lang="ru-RU" sz="3600" b="1" dirty="0" smtClean="0">
                <a:latin typeface="Times New Roman" pitchFamily="18" charset="0"/>
                <a:cs typeface="Times New Roman" pitchFamily="18" charset="0"/>
              </a:rPr>
              <a:t> </a:t>
            </a:r>
            <a:r>
              <a:rPr lang="ru-RU" sz="3600" b="1" dirty="0">
                <a:latin typeface="Times New Roman" pitchFamily="18" charset="0"/>
                <a:cs typeface="Times New Roman" pitchFamily="18" charset="0"/>
              </a:rPr>
              <a:t>– наука, изучающая историю создания, развития и функционирования географических названий. </a:t>
            </a:r>
          </a:p>
          <a:p>
            <a:pPr algn="just">
              <a:lnSpc>
                <a:spcPct val="90000"/>
              </a:lnSpc>
              <a:buFontTx/>
              <a:buNone/>
            </a:pPr>
            <a:r>
              <a:rPr lang="ru-RU" sz="3600" b="1" dirty="0">
                <a:latin typeface="Times New Roman" pitchFamily="18" charset="0"/>
                <a:cs typeface="Times New Roman" pitchFamily="18" charset="0"/>
              </a:rPr>
              <a:t>		С помощью топонимов можно установить так называемые «исторические следы» - факты тех или иных событий прошлого. </a:t>
            </a:r>
          </a:p>
          <a:p>
            <a:pPr algn="just">
              <a:lnSpc>
                <a:spcPct val="90000"/>
              </a:lnSpc>
              <a:buFontTx/>
              <a:buNone/>
            </a:pPr>
            <a:endParaRPr lang="ru-RU" sz="1800" b="1" dirty="0"/>
          </a:p>
          <a:p>
            <a:pPr algn="ctr">
              <a:lnSpc>
                <a:spcPct val="90000"/>
              </a:lnSpc>
              <a:buFontTx/>
              <a:buNone/>
            </a:pPr>
            <a:r>
              <a:rPr lang="ru-RU" sz="1800" b="1" dirty="0"/>
              <a:t>	</a:t>
            </a:r>
          </a:p>
          <a:p>
            <a:pPr algn="just">
              <a:lnSpc>
                <a:spcPct val="90000"/>
              </a:lnSpc>
              <a:buFontTx/>
              <a:buChar char="-"/>
            </a:pPr>
            <a:endParaRPr lang="ru-RU" sz="18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7">
                                            <p:txEl>
                                              <p:pRg st="0" end="0"/>
                                            </p:txEl>
                                          </p:spTgt>
                                        </p:tgtEl>
                                        <p:attrNameLst>
                                          <p:attrName>style.visibility</p:attrName>
                                        </p:attrNameLst>
                                      </p:cBhvr>
                                      <p:to>
                                        <p:strVal val="visible"/>
                                      </p:to>
                                    </p:set>
                                    <p:anim calcmode="lin" valueType="num">
                                      <p:cBhvr>
                                        <p:cTn id="7" dur="500" decel="50000" fill="hold">
                                          <p:stCondLst>
                                            <p:cond delay="0"/>
                                          </p:stCondLst>
                                        </p:cTn>
                                        <p:tgtEl>
                                          <p:spTgt spid="307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07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7">
                                            <p:txEl>
                                              <p:pRg st="2" end="2"/>
                                            </p:txEl>
                                          </p:spTgt>
                                        </p:tgtEl>
                                        <p:attrNameLst>
                                          <p:attrName>style.visibility</p:attrName>
                                        </p:attrNameLst>
                                      </p:cBhvr>
                                      <p:to>
                                        <p:strVal val="visible"/>
                                      </p:to>
                                    </p:set>
                                    <p:anim calcmode="lin" valueType="num">
                                      <p:cBhvr>
                                        <p:cTn id="19" dur="500" decel="50000" fill="hold">
                                          <p:stCondLst>
                                            <p:cond delay="0"/>
                                          </p:stCondLst>
                                        </p:cTn>
                                        <p:tgtEl>
                                          <p:spTgt spid="3077">
                                            <p:txEl>
                                              <p:pRg st="2" end="2"/>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7">
                                            <p:txEl>
                                              <p:pRg st="2" end="2"/>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7">
                                            <p:txEl>
                                              <p:pRg st="2" end="2"/>
                                            </p:txEl>
                                          </p:spTgt>
                                        </p:tgtEl>
                                        <p:attrNameLst>
                                          <p:attrName>ppt_w</p:attrName>
                                        </p:attrNameLst>
                                      </p:cBhvr>
                                      <p:tavLst>
                                        <p:tav tm="0">
                                          <p:val>
                                            <p:strVal val="#ppt_w*.05"/>
                                          </p:val>
                                        </p:tav>
                                        <p:tav tm="100000">
                                          <p:val>
                                            <p:strVal val="#ppt_w"/>
                                          </p:val>
                                        </p:tav>
                                      </p:tavLst>
                                    </p:anim>
                                    <p:anim calcmode="lin" valueType="num">
                                      <p:cBhvr>
                                        <p:cTn id="22" dur="1000" fill="hold"/>
                                        <p:tgtEl>
                                          <p:spTgt spid="3077">
                                            <p:txEl>
                                              <p:pRg st="2" end="2"/>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7">
                                            <p:txEl>
                                              <p:pRg st="2" end="2"/>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7">
                                            <p:txEl>
                                              <p:pRg st="2" end="2"/>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7">
                                            <p:txEl>
                                              <p:pRg st="2" end="2"/>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7">
                                            <p:txEl>
                                              <p:pRg st="2" end="2"/>
                                            </p:txEl>
                                          </p:spTgt>
                                        </p:tgtEl>
                                      </p:cBhvr>
                                    </p:animEffect>
                                  </p:childTnLst>
                                </p:cTn>
                              </p:par>
                              <p:par>
                                <p:cTn id="27" presetID="25" presetClass="entr" presetSubtype="0" fill="hold" nodeType="withEffect">
                                  <p:stCondLst>
                                    <p:cond delay="0"/>
                                  </p:stCondLst>
                                  <p:childTnLst>
                                    <p:set>
                                      <p:cBhvr>
                                        <p:cTn id="28" dur="1" fill="hold">
                                          <p:stCondLst>
                                            <p:cond delay="0"/>
                                          </p:stCondLst>
                                        </p:cTn>
                                        <p:tgtEl>
                                          <p:spTgt spid="3077">
                                            <p:txEl>
                                              <p:pRg st="3" end="3"/>
                                            </p:txEl>
                                          </p:spTgt>
                                        </p:tgtEl>
                                        <p:attrNameLst>
                                          <p:attrName>style.visibility</p:attrName>
                                        </p:attrNameLst>
                                      </p:cBhvr>
                                      <p:to>
                                        <p:strVal val="visible"/>
                                      </p:to>
                                    </p:set>
                                    <p:anim calcmode="lin" valueType="num">
                                      <p:cBhvr>
                                        <p:cTn id="29" dur="500" decel="50000" fill="hold">
                                          <p:stCondLst>
                                            <p:cond delay="0"/>
                                          </p:stCondLst>
                                        </p:cTn>
                                        <p:tgtEl>
                                          <p:spTgt spid="3077">
                                            <p:txEl>
                                              <p:pRg st="3" end="3"/>
                                            </p:txEl>
                                          </p:spTgt>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077">
                                            <p:txEl>
                                              <p:pRg st="3" end="3"/>
                                            </p:txEl>
                                          </p:spTgt>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077">
                                            <p:txEl>
                                              <p:pRg st="3" end="3"/>
                                            </p:txEl>
                                          </p:spTgt>
                                        </p:tgtEl>
                                        <p:attrNameLst>
                                          <p:attrName>ppt_w</p:attrName>
                                        </p:attrNameLst>
                                      </p:cBhvr>
                                      <p:tavLst>
                                        <p:tav tm="0">
                                          <p:val>
                                            <p:strVal val="#ppt_w*.05"/>
                                          </p:val>
                                        </p:tav>
                                        <p:tav tm="100000">
                                          <p:val>
                                            <p:strVal val="#ppt_w"/>
                                          </p:val>
                                        </p:tav>
                                      </p:tavLst>
                                    </p:anim>
                                    <p:anim calcmode="lin" valueType="num">
                                      <p:cBhvr>
                                        <p:cTn id="32" dur="1000" fill="hold"/>
                                        <p:tgtEl>
                                          <p:spTgt spid="3077">
                                            <p:txEl>
                                              <p:pRg st="3" end="3"/>
                                            </p:txEl>
                                          </p:spTgt>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077">
                                            <p:txEl>
                                              <p:pRg st="3" end="3"/>
                                            </p:txEl>
                                          </p:spTgt>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077">
                                            <p:txEl>
                                              <p:pRg st="3" end="3"/>
                                            </p:txEl>
                                          </p:spTgt>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077">
                                            <p:txEl>
                                              <p:pRg st="3" end="3"/>
                                            </p:txEl>
                                          </p:spTgt>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077">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nodeType="clickEffect">
                                  <p:stCondLst>
                                    <p:cond delay="0"/>
                                  </p:stCondLst>
                                  <p:iterate type="lt">
                                    <p:tmPct val="10000"/>
                                  </p:iterate>
                                  <p:childTnLst>
                                    <p:set>
                                      <p:cBhvr>
                                        <p:cTn id="40" dur="1" fill="hold">
                                          <p:stCondLst>
                                            <p:cond delay="0"/>
                                          </p:stCondLst>
                                        </p:cTn>
                                        <p:tgtEl>
                                          <p:spTgt spid="3077">
                                            <p:txEl>
                                              <p:pRg st="5" end="5"/>
                                            </p:txEl>
                                          </p:spTgt>
                                        </p:tgtEl>
                                        <p:attrNameLst>
                                          <p:attrName>style.visibility</p:attrName>
                                        </p:attrNameLst>
                                      </p:cBhvr>
                                      <p:to>
                                        <p:strVal val="visible"/>
                                      </p:to>
                                    </p:set>
                                    <p:anim calcmode="lin" valueType="num">
                                      <p:cBhvr>
                                        <p:cTn id="41" dur="500" fill="hold"/>
                                        <p:tgtEl>
                                          <p:spTgt spid="3077">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077">
                                            <p:txEl>
                                              <p:pRg st="5" end="5"/>
                                            </p:txEl>
                                          </p:spTgt>
                                        </p:tgtEl>
                                        <p:attrNameLst>
                                          <p:attrName>ppt_y</p:attrName>
                                        </p:attrNameLst>
                                      </p:cBhvr>
                                      <p:tavLst>
                                        <p:tav tm="0">
                                          <p:val>
                                            <p:strVal val="#ppt_y"/>
                                          </p:val>
                                        </p:tav>
                                        <p:tav tm="100000">
                                          <p:val>
                                            <p:strVal val="#ppt_y"/>
                                          </p:val>
                                        </p:tav>
                                      </p:tavLst>
                                    </p:anim>
                                    <p:anim calcmode="lin" valueType="num">
                                      <p:cBhvr>
                                        <p:cTn id="43" dur="500" fill="hold"/>
                                        <p:tgtEl>
                                          <p:spTgt spid="3077">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077">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07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pPr algn="ctr"/>
            <a:r>
              <a:rPr lang="ru-RU" sz="5400" b="1" dirty="0">
                <a:solidFill>
                  <a:schemeClr val="tx1"/>
                </a:solidFill>
                <a:latin typeface="Times New Roman" pitchFamily="18" charset="0"/>
                <a:cs typeface="Times New Roman" pitchFamily="18" charset="0"/>
              </a:rPr>
              <a:t>Улица </a:t>
            </a:r>
            <a:r>
              <a:rPr lang="ru-RU" sz="5400" b="1" dirty="0" smtClean="0">
                <a:solidFill>
                  <a:schemeClr val="tx1"/>
                </a:solidFill>
                <a:latin typeface="Times New Roman" pitchFamily="18" charset="0"/>
                <a:cs typeface="Times New Roman" pitchFamily="18" charset="0"/>
              </a:rPr>
              <a:t/>
            </a:r>
            <a:br>
              <a:rPr lang="ru-RU" sz="5400" b="1" dirty="0" smtClean="0">
                <a:solidFill>
                  <a:schemeClr val="tx1"/>
                </a:solidFill>
                <a:latin typeface="Times New Roman" pitchFamily="18" charset="0"/>
                <a:cs typeface="Times New Roman" pitchFamily="18" charset="0"/>
              </a:rPr>
            </a:br>
            <a:r>
              <a:rPr lang="ru-RU" sz="5400" b="1" dirty="0" smtClean="0">
                <a:solidFill>
                  <a:schemeClr val="tx1"/>
                </a:solidFill>
                <a:latin typeface="Times New Roman" pitchFamily="18" charset="0"/>
                <a:cs typeface="Times New Roman" pitchFamily="18" charset="0"/>
              </a:rPr>
              <a:t>адмирала    Лазарева</a:t>
            </a:r>
            <a:endParaRPr lang="ru-RU" sz="5400" b="1" dirty="0">
              <a:solidFill>
                <a:schemeClr val="tx1"/>
              </a:solidFill>
              <a:latin typeface="Times New Roman" pitchFamily="18" charset="0"/>
              <a:cs typeface="Times New Roman" pitchFamily="18" charset="0"/>
            </a:endParaRPr>
          </a:p>
        </p:txBody>
      </p:sp>
      <p:sp>
        <p:nvSpPr>
          <p:cNvPr id="5124" name="Rectangle 4"/>
          <p:cNvSpPr>
            <a:spLocks noGrp="1" noChangeArrowheads="1"/>
          </p:cNvSpPr>
          <p:nvPr>
            <p:ph type="body" sz="half" idx="1"/>
          </p:nvPr>
        </p:nvSpPr>
        <p:spPr>
          <a:xfrm>
            <a:off x="250824" y="1700213"/>
            <a:ext cx="5607059" cy="4525962"/>
          </a:xfrm>
        </p:spPr>
        <p:txBody>
          <a:bodyPr>
            <a:noAutofit/>
          </a:bodyPr>
          <a:lstStyle/>
          <a:p>
            <a:pPr algn="just">
              <a:lnSpc>
                <a:spcPct val="90000"/>
              </a:lnSpc>
              <a:buFontTx/>
              <a:buNone/>
            </a:pPr>
            <a:r>
              <a:rPr lang="ru-RU" sz="2000" dirty="0"/>
              <a:t>		</a:t>
            </a:r>
            <a:r>
              <a:rPr lang="ru-RU" sz="2000" b="1" u="sng" dirty="0">
                <a:solidFill>
                  <a:schemeClr val="tx1"/>
                </a:solidFill>
                <a:latin typeface="Times New Roman" pitchFamily="18" charset="0"/>
                <a:cs typeface="Times New Roman" pitchFamily="18" charset="0"/>
              </a:rPr>
              <a:t>Михаил Петрович Лазарев</a:t>
            </a:r>
            <a:r>
              <a:rPr lang="ru-RU" sz="2000" b="1" dirty="0">
                <a:solidFill>
                  <a:schemeClr val="tx1"/>
                </a:solidFill>
                <a:latin typeface="Times New Roman" pitchFamily="18" charset="0"/>
                <a:cs typeface="Times New Roman" pitchFamily="18" charset="0"/>
              </a:rPr>
              <a:t> – русский флотоводец и мореплаватель, адмирал, кавалер ордена Святого Георгия </a:t>
            </a:r>
            <a:r>
              <a:rPr lang="en-US" sz="2000" b="1" dirty="0">
                <a:solidFill>
                  <a:schemeClr val="tx1"/>
                </a:solidFill>
                <a:latin typeface="Times New Roman" pitchFamily="18" charset="0"/>
                <a:cs typeface="Times New Roman" pitchFamily="18" charset="0"/>
              </a:rPr>
              <a:t>IV</a:t>
            </a:r>
            <a:r>
              <a:rPr lang="ru-RU" sz="2000" b="1" dirty="0">
                <a:solidFill>
                  <a:schemeClr val="tx1"/>
                </a:solidFill>
                <a:latin typeface="Times New Roman" pitchFamily="18" charset="0"/>
                <a:cs typeface="Times New Roman" pitchFamily="18" charset="0"/>
              </a:rPr>
              <a:t> класса за выслугу лет  и </a:t>
            </a:r>
            <a:r>
              <a:rPr lang="ru-RU" sz="2000" b="1" u="sng" dirty="0">
                <a:solidFill>
                  <a:schemeClr val="tx1"/>
                </a:solidFill>
                <a:latin typeface="Times New Roman" pitchFamily="18" charset="0"/>
                <a:cs typeface="Times New Roman" pitchFamily="18" charset="0"/>
              </a:rPr>
              <a:t>первооткрыватель Антарктиды. </a:t>
            </a:r>
          </a:p>
          <a:p>
            <a:pPr algn="just">
              <a:lnSpc>
                <a:spcPct val="90000"/>
              </a:lnSpc>
              <a:buFontTx/>
              <a:buNone/>
            </a:pPr>
            <a:endParaRPr lang="ru-RU" sz="2000" b="1" dirty="0">
              <a:solidFill>
                <a:schemeClr val="tx1"/>
              </a:solidFill>
              <a:latin typeface="Times New Roman" pitchFamily="18" charset="0"/>
              <a:cs typeface="Times New Roman" pitchFamily="18" charset="0"/>
            </a:endParaRPr>
          </a:p>
          <a:p>
            <a:pPr algn="just">
              <a:lnSpc>
                <a:spcPct val="90000"/>
              </a:lnSpc>
              <a:buFontTx/>
              <a:buNone/>
            </a:pPr>
            <a:r>
              <a:rPr lang="ru-RU" sz="2000" b="1" dirty="0">
                <a:solidFill>
                  <a:schemeClr val="tx1"/>
                </a:solidFill>
                <a:latin typeface="Times New Roman" pitchFamily="18" charset="0"/>
                <a:cs typeface="Times New Roman" pitchFamily="18" charset="0"/>
              </a:rPr>
              <a:t>		Родился в дворянской семье. В 1800 г. поступил в морской кадетский корпус.  По окончании учебы отправился в Англию. Затем вернулся в Россию. Принимал участие в русско-шведской воне (1808-1809 гг.) и Отечественной войне 1812 года. </a:t>
            </a:r>
          </a:p>
          <a:p>
            <a:pPr algn="just">
              <a:lnSpc>
                <a:spcPct val="90000"/>
              </a:lnSpc>
              <a:buFontTx/>
              <a:buNone/>
            </a:pPr>
            <a:r>
              <a:rPr lang="ru-RU" sz="2000" b="1" dirty="0">
                <a:solidFill>
                  <a:schemeClr val="tx1"/>
                </a:solidFill>
                <a:latin typeface="Times New Roman" pitchFamily="18" charset="0"/>
                <a:cs typeface="Times New Roman" pitchFamily="18" charset="0"/>
              </a:rPr>
              <a:t>		С 1813-1816 гг. командовал</a:t>
            </a:r>
            <a:r>
              <a:rPr lang="ru-RU" sz="2000" dirty="0">
                <a:solidFill>
                  <a:schemeClr val="tx1"/>
                </a:solidFill>
                <a:latin typeface="Times New Roman" pitchFamily="18" charset="0"/>
                <a:cs typeface="Times New Roman" pitchFamily="18" charset="0"/>
              </a:rPr>
              <a:t> </a:t>
            </a:r>
            <a:r>
              <a:rPr lang="ru-RU" sz="2000" b="1" dirty="0">
                <a:solidFill>
                  <a:schemeClr val="tx1"/>
                </a:solidFill>
                <a:latin typeface="Times New Roman" pitchFamily="18" charset="0"/>
                <a:cs typeface="Times New Roman" pitchFamily="18" charset="0"/>
              </a:rPr>
              <a:t>кругосветной экспедицией.</a:t>
            </a:r>
            <a:r>
              <a:rPr lang="ru-RU" sz="2000" dirty="0">
                <a:solidFill>
                  <a:schemeClr val="tx1"/>
                </a:solidFill>
                <a:latin typeface="Times New Roman" pitchFamily="18" charset="0"/>
                <a:cs typeface="Times New Roman" pitchFamily="18" charset="0"/>
              </a:rPr>
              <a:t> </a:t>
            </a:r>
          </a:p>
        </p:txBody>
      </p:sp>
      <p:pic>
        <p:nvPicPr>
          <p:cNvPr id="5126" name="Picture 6" descr="i1"/>
          <p:cNvPicPr>
            <a:picLocks noChangeAspect="1" noChangeArrowheads="1"/>
          </p:cNvPicPr>
          <p:nvPr/>
        </p:nvPicPr>
        <p:blipFill>
          <a:blip r:embed="rId2" cstate="print"/>
          <a:srcRect/>
          <a:stretch>
            <a:fillRect/>
          </a:stretch>
        </p:blipFill>
        <p:spPr bwMode="auto">
          <a:xfrm>
            <a:off x="6300788" y="1773238"/>
            <a:ext cx="2414616" cy="2695082"/>
          </a:xfrm>
          <a:prstGeom prst="rect">
            <a:avLst/>
          </a:prstGeom>
          <a:noFill/>
        </p:spPr>
      </p:pic>
      <p:pic>
        <p:nvPicPr>
          <p:cNvPr id="5129" name="Picture 9" descr="ан1"/>
          <p:cNvPicPr>
            <a:picLocks noChangeAspect="1" noChangeArrowheads="1"/>
          </p:cNvPicPr>
          <p:nvPr/>
        </p:nvPicPr>
        <p:blipFill>
          <a:blip r:embed="rId3" cstate="print"/>
          <a:srcRect/>
          <a:stretch>
            <a:fillRect/>
          </a:stretch>
        </p:blipFill>
        <p:spPr bwMode="auto">
          <a:xfrm>
            <a:off x="6227762" y="4581524"/>
            <a:ext cx="2487641" cy="2246841"/>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1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5124">
                                            <p:txEl>
                                              <p:pRg st="0" end="0"/>
                                            </p:txEl>
                                          </p:spTgt>
                                        </p:tgtEl>
                                        <p:attrNameLst>
                                          <p:attrName>style.visibility</p:attrName>
                                        </p:attrNameLst>
                                      </p:cBhvr>
                                      <p:to>
                                        <p:strVal val="visible"/>
                                      </p:to>
                                    </p:set>
                                    <p:anim calcmode="lin" valueType="num">
                                      <p:cBhvr additive="base">
                                        <p:cTn id="12" dur="30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1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5126"/>
                                        </p:tgtEl>
                                        <p:attrNameLst>
                                          <p:attrName>style.visibility</p:attrName>
                                        </p:attrNameLst>
                                      </p:cBhvr>
                                      <p:to>
                                        <p:strVal val="visible"/>
                                      </p:to>
                                    </p:set>
                                    <p:anim calcmode="lin" valueType="num">
                                      <p:cBhvr>
                                        <p:cTn id="18" dur="1000" fill="hold"/>
                                        <p:tgtEl>
                                          <p:spTgt spid="5126"/>
                                        </p:tgtEl>
                                        <p:attrNameLst>
                                          <p:attrName>ppt_x</p:attrName>
                                        </p:attrNameLst>
                                      </p:cBhvr>
                                      <p:tavLst>
                                        <p:tav tm="0">
                                          <p:val>
                                            <p:strVal val="#ppt_x-.2"/>
                                          </p:val>
                                        </p:tav>
                                        <p:tav tm="100000">
                                          <p:val>
                                            <p:strVal val="#ppt_x"/>
                                          </p:val>
                                        </p:tav>
                                      </p:tavLst>
                                    </p:anim>
                                    <p:anim calcmode="lin" valueType="num">
                                      <p:cBhvr>
                                        <p:cTn id="19"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126"/>
                                        </p:tgtEl>
                                      </p:cBhvr>
                                    </p:animEffect>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5124">
                                            <p:txEl>
                                              <p:pRg st="2" end="2"/>
                                            </p:txEl>
                                          </p:spTgt>
                                        </p:tgtEl>
                                        <p:attrNameLst>
                                          <p:attrName>style.visibility</p:attrName>
                                        </p:attrNameLst>
                                      </p:cBhvr>
                                      <p:to>
                                        <p:strVal val="visible"/>
                                      </p:to>
                                    </p:set>
                                    <p:anim calcmode="lin" valueType="num">
                                      <p:cBhvr additive="base">
                                        <p:cTn id="25" dur="3000" fill="hold"/>
                                        <p:tgtEl>
                                          <p:spTgt spid="5124">
                                            <p:txEl>
                                              <p:pRg st="2" end="2"/>
                                            </p:txEl>
                                          </p:spTgt>
                                        </p:tgtEl>
                                        <p:attrNameLst>
                                          <p:attrName>ppt_x</p:attrName>
                                        </p:attrNameLst>
                                      </p:cBhvr>
                                      <p:tavLst>
                                        <p:tav tm="0">
                                          <p:val>
                                            <p:strVal val="#ppt_x"/>
                                          </p:val>
                                        </p:tav>
                                        <p:tav tm="100000">
                                          <p:val>
                                            <p:strVal val="#ppt_x"/>
                                          </p:val>
                                        </p:tav>
                                      </p:tavLst>
                                    </p:anim>
                                    <p:anim calcmode="lin" valueType="num">
                                      <p:cBhvr additive="base">
                                        <p:cTn id="26" dur="3000" fill="hold"/>
                                        <p:tgtEl>
                                          <p:spTgt spid="5124">
                                            <p:txEl>
                                              <p:pRg st="2" end="2"/>
                                            </p:txEl>
                                          </p:spTgt>
                                        </p:tgtEl>
                                        <p:attrNameLst>
                                          <p:attrName>ppt_y</p:attrName>
                                        </p:attrNameLst>
                                      </p:cBhvr>
                                      <p:tavLst>
                                        <p:tav tm="0">
                                          <p:val>
                                            <p:strVal val="1+#ppt_h/2"/>
                                          </p:val>
                                        </p:tav>
                                        <p:tav tm="100000">
                                          <p:val>
                                            <p:strVal val="#ppt_y"/>
                                          </p:val>
                                        </p:tav>
                                      </p:tavLst>
                                    </p:anim>
                                  </p:childTnLst>
                                </p:cTn>
                              </p:par>
                              <p:par>
                                <p:cTn id="27" presetID="7" presetClass="entr" presetSubtype="4" fill="hold" nodeType="withEffect">
                                  <p:stCondLst>
                                    <p:cond delay="0"/>
                                  </p:stCondLst>
                                  <p:childTnLst>
                                    <p:set>
                                      <p:cBhvr>
                                        <p:cTn id="28" dur="1" fill="hold">
                                          <p:stCondLst>
                                            <p:cond delay="0"/>
                                          </p:stCondLst>
                                        </p:cTn>
                                        <p:tgtEl>
                                          <p:spTgt spid="5124">
                                            <p:txEl>
                                              <p:pRg st="3" end="3"/>
                                            </p:txEl>
                                          </p:spTgt>
                                        </p:tgtEl>
                                        <p:attrNameLst>
                                          <p:attrName>style.visibility</p:attrName>
                                        </p:attrNameLst>
                                      </p:cBhvr>
                                      <p:to>
                                        <p:strVal val="visible"/>
                                      </p:to>
                                    </p:set>
                                    <p:anim calcmode="lin" valueType="num">
                                      <p:cBhvr additive="base">
                                        <p:cTn id="29" dur="3000" fill="hold"/>
                                        <p:tgtEl>
                                          <p:spTgt spid="5124">
                                            <p:txEl>
                                              <p:pRg st="3" end="3"/>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51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5129"/>
                                        </p:tgtEl>
                                        <p:attrNameLst>
                                          <p:attrName>style.visibility</p:attrName>
                                        </p:attrNameLst>
                                      </p:cBhvr>
                                      <p:to>
                                        <p:strVal val="visible"/>
                                      </p:to>
                                    </p:set>
                                    <p:anim calcmode="lin" valueType="num">
                                      <p:cBhvr>
                                        <p:cTn id="35" dur="1000" fill="hold"/>
                                        <p:tgtEl>
                                          <p:spTgt spid="5129"/>
                                        </p:tgtEl>
                                        <p:attrNameLst>
                                          <p:attrName>ppt_x</p:attrName>
                                        </p:attrNameLst>
                                      </p:cBhvr>
                                      <p:tavLst>
                                        <p:tav tm="0">
                                          <p:val>
                                            <p:strVal val="#ppt_x-.2"/>
                                          </p:val>
                                        </p:tav>
                                        <p:tav tm="100000">
                                          <p:val>
                                            <p:strVal val="#ppt_x"/>
                                          </p:val>
                                        </p:tav>
                                      </p:tavLst>
                                    </p:anim>
                                    <p:anim calcmode="lin" valueType="num">
                                      <p:cBhvr>
                                        <p:cTn id="36" dur="1000" fill="hold"/>
                                        <p:tgtEl>
                                          <p:spTgt spid="512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47813" y="274638"/>
            <a:ext cx="7138987" cy="1354137"/>
          </a:xfrm>
        </p:spPr>
        <p:txBody>
          <a:bodyPr/>
          <a:lstStyle/>
          <a:p>
            <a:pPr algn="ctr"/>
            <a:r>
              <a:rPr lang="ru-RU" b="1" dirty="0">
                <a:solidFill>
                  <a:srgbClr val="003399"/>
                </a:solidFill>
              </a:rPr>
              <a:t>       </a:t>
            </a:r>
            <a:r>
              <a:rPr lang="ru-RU" b="1" dirty="0">
                <a:solidFill>
                  <a:schemeClr val="tx1"/>
                </a:solidFill>
                <a:latin typeface="Times New Roman" pitchFamily="18" charset="0"/>
                <a:cs typeface="Times New Roman" pitchFamily="18" charset="0"/>
              </a:rPr>
              <a:t>Бульвар </a:t>
            </a:r>
            <a:r>
              <a:rPr lang="ru-RU" b="1" dirty="0" smtClean="0">
                <a:solidFill>
                  <a:schemeClr val="tx1"/>
                </a:solidFill>
                <a:latin typeface="Times New Roman" pitchFamily="18" charset="0"/>
                <a:cs typeface="Times New Roman" pitchFamily="18" charset="0"/>
              </a:rPr>
              <a:t/>
            </a:r>
            <a:br>
              <a:rPr lang="ru-RU" b="1" dirty="0" smtClean="0">
                <a:solidFill>
                  <a:schemeClr val="tx1"/>
                </a:solidFill>
                <a:latin typeface="Times New Roman" pitchFamily="18" charset="0"/>
                <a:cs typeface="Times New Roman" pitchFamily="18" charset="0"/>
              </a:rPr>
            </a:br>
            <a:r>
              <a:rPr lang="ru-RU" b="1" dirty="0" smtClean="0">
                <a:solidFill>
                  <a:schemeClr val="tx1"/>
                </a:solidFill>
                <a:latin typeface="Times New Roman" pitchFamily="18" charset="0"/>
                <a:cs typeface="Times New Roman" pitchFamily="18" charset="0"/>
              </a:rPr>
              <a:t>адмирала      </a:t>
            </a:r>
            <a:r>
              <a:rPr lang="ru-RU" b="1" dirty="0">
                <a:solidFill>
                  <a:schemeClr val="tx1"/>
                </a:solidFill>
                <a:latin typeface="Times New Roman" pitchFamily="18" charset="0"/>
                <a:cs typeface="Times New Roman" pitchFamily="18" charset="0"/>
              </a:rPr>
              <a:t>Ушакова</a:t>
            </a:r>
          </a:p>
        </p:txBody>
      </p:sp>
      <p:sp>
        <p:nvSpPr>
          <p:cNvPr id="8195" name="Rectangle 3"/>
          <p:cNvSpPr>
            <a:spLocks noGrp="1" noChangeArrowheads="1"/>
          </p:cNvSpPr>
          <p:nvPr>
            <p:ph type="body" idx="1"/>
          </p:nvPr>
        </p:nvSpPr>
        <p:spPr>
          <a:xfrm>
            <a:off x="250825" y="1785926"/>
            <a:ext cx="5329238" cy="4714908"/>
          </a:xfrm>
        </p:spPr>
        <p:txBody>
          <a:bodyPr>
            <a:normAutofit fontScale="92500" lnSpcReduction="20000"/>
          </a:bodyPr>
          <a:lstStyle/>
          <a:p>
            <a:pPr algn="just">
              <a:buFontTx/>
              <a:buNone/>
            </a:pPr>
            <a:r>
              <a:rPr lang="ru-RU" sz="2000" dirty="0"/>
              <a:t>	</a:t>
            </a:r>
            <a:r>
              <a:rPr lang="ru-RU" sz="2400" b="1" u="sng" dirty="0">
                <a:solidFill>
                  <a:schemeClr val="tx1"/>
                </a:solidFill>
                <a:latin typeface="Times New Roman" pitchFamily="18" charset="0"/>
                <a:cs typeface="Times New Roman" pitchFamily="18" charset="0"/>
              </a:rPr>
              <a:t>Фёдор Фёдорович </a:t>
            </a:r>
            <a:r>
              <a:rPr lang="ru-RU" sz="2400" b="1" u="sng" dirty="0" err="1">
                <a:solidFill>
                  <a:schemeClr val="tx1"/>
                </a:solidFill>
                <a:latin typeface="Times New Roman" pitchFamily="18" charset="0"/>
                <a:cs typeface="Times New Roman" pitchFamily="18" charset="0"/>
              </a:rPr>
              <a:t>Ушако́в</a:t>
            </a:r>
            <a:r>
              <a:rPr lang="ru-RU" sz="2400" b="1" dirty="0">
                <a:solidFill>
                  <a:schemeClr val="tx1"/>
                </a:solidFill>
                <a:latin typeface="Times New Roman" pitchFamily="18" charset="0"/>
                <a:cs typeface="Times New Roman" pitchFamily="18" charset="0"/>
              </a:rPr>
              <a:t> (1744—1817) — выдающийся русский флотоводец, адмирал. </a:t>
            </a:r>
          </a:p>
          <a:p>
            <a:pPr algn="just">
              <a:buFontTx/>
              <a:buNone/>
            </a:pPr>
            <a:r>
              <a:rPr lang="ru-RU" sz="2400" b="1" dirty="0">
                <a:solidFill>
                  <a:schemeClr val="tx1"/>
                </a:solidFill>
                <a:latin typeface="Times New Roman" pitchFamily="18" charset="0"/>
                <a:cs typeface="Times New Roman" pitchFamily="18" charset="0"/>
              </a:rPr>
              <a:t>		Фёдор Ушаков родился 24 февраля 1744 года в селе </a:t>
            </a:r>
            <a:r>
              <a:rPr lang="ru-RU" sz="2400" b="1" dirty="0" err="1">
                <a:solidFill>
                  <a:schemeClr val="tx1"/>
                </a:solidFill>
                <a:latin typeface="Times New Roman" pitchFamily="18" charset="0"/>
                <a:cs typeface="Times New Roman" pitchFamily="18" charset="0"/>
              </a:rPr>
              <a:t>Бурнаково</a:t>
            </a:r>
            <a:r>
              <a:rPr lang="ru-RU" sz="2400" b="1" dirty="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в </a:t>
            </a:r>
            <a:r>
              <a:rPr lang="ru-RU" sz="2400" b="1" dirty="0">
                <a:solidFill>
                  <a:schemeClr val="tx1"/>
                </a:solidFill>
                <a:latin typeface="Times New Roman" pitchFamily="18" charset="0"/>
                <a:cs typeface="Times New Roman" pitchFamily="18" charset="0"/>
              </a:rPr>
              <a:t>небогатой дворянской семье. Окончил Морской кадетский корпус (1766), служил на Балтийском флоте</a:t>
            </a:r>
            <a:r>
              <a:rPr lang="ru-RU" sz="2400" b="1" dirty="0" smtClean="0">
                <a:solidFill>
                  <a:schemeClr val="tx1"/>
                </a:solidFill>
                <a:latin typeface="Times New Roman" pitchFamily="18" charset="0"/>
                <a:cs typeface="Times New Roman" pitchFamily="18" charset="0"/>
              </a:rPr>
              <a:t>. С 1769 года в Донской (Азовской) флотилии, участвовал в русско-турецкой войне 1768—1774 годов. С 1775 года командовал фрегатом. </a:t>
            </a:r>
          </a:p>
          <a:p>
            <a:pPr algn="just">
              <a:buFontTx/>
              <a:buNone/>
            </a:pPr>
            <a:r>
              <a:rPr lang="ru-RU" sz="2400" b="1" dirty="0" smtClean="0">
                <a:solidFill>
                  <a:schemeClr val="tx1"/>
                </a:solidFill>
                <a:latin typeface="Times New Roman" pitchFamily="18" charset="0"/>
                <a:cs typeface="Times New Roman" pitchFamily="18" charset="0"/>
              </a:rPr>
              <a:t>    </a:t>
            </a:r>
            <a:r>
              <a:rPr lang="ru-RU" sz="2400" b="1" u="sng" dirty="0" smtClean="0">
                <a:solidFill>
                  <a:schemeClr val="tx1"/>
                </a:solidFill>
                <a:latin typeface="Times New Roman" pitchFamily="18" charset="0"/>
                <a:cs typeface="Times New Roman" pitchFamily="18" charset="0"/>
              </a:rPr>
              <a:t>Заслуги Ушакова не были оценены императором Александром I, </a:t>
            </a:r>
            <a:r>
              <a:rPr lang="ru-RU" sz="2400" b="1" dirty="0" smtClean="0">
                <a:solidFill>
                  <a:schemeClr val="tx1"/>
                </a:solidFill>
                <a:latin typeface="Times New Roman" pitchFamily="18" charset="0"/>
                <a:cs typeface="Times New Roman" pitchFamily="18" charset="0"/>
              </a:rPr>
              <a:t>который назначил его на второстепенную должность.</a:t>
            </a:r>
            <a:endParaRPr lang="ru-RU" sz="2400" b="1" dirty="0">
              <a:solidFill>
                <a:schemeClr val="tx1"/>
              </a:solidFill>
              <a:latin typeface="Times New Roman" pitchFamily="18" charset="0"/>
              <a:cs typeface="Times New Roman" pitchFamily="18" charset="0"/>
            </a:endParaRPr>
          </a:p>
        </p:txBody>
      </p:sp>
      <p:pic>
        <p:nvPicPr>
          <p:cNvPr id="8196" name="Picture 4" descr="bazhanov_ushakov"/>
          <p:cNvPicPr>
            <a:picLocks noChangeAspect="1" noChangeArrowheads="1"/>
          </p:cNvPicPr>
          <p:nvPr/>
        </p:nvPicPr>
        <p:blipFill>
          <a:blip r:embed="rId2" cstate="print"/>
          <a:srcRect/>
          <a:stretch>
            <a:fillRect/>
          </a:stretch>
        </p:blipFill>
        <p:spPr bwMode="auto">
          <a:xfrm>
            <a:off x="5867400" y="1773237"/>
            <a:ext cx="2919442" cy="4309139"/>
          </a:xfrm>
          <a:prstGeom prst="rect">
            <a:avLst/>
          </a:prstGeom>
          <a:noFill/>
        </p:spPr>
      </p:pic>
      <p:pic>
        <p:nvPicPr>
          <p:cNvPr id="8197" name="Picture 5" descr="4"/>
          <p:cNvPicPr>
            <a:picLocks noChangeAspect="1" noChangeArrowheads="1"/>
          </p:cNvPicPr>
          <p:nvPr/>
        </p:nvPicPr>
        <p:blipFill>
          <a:blip r:embed="rId3" cstate="print"/>
          <a:srcRect/>
          <a:stretch>
            <a:fillRect/>
          </a:stretch>
        </p:blipFill>
        <p:spPr bwMode="auto">
          <a:xfrm rot="-495268">
            <a:off x="492125" y="382588"/>
            <a:ext cx="1085850" cy="13684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1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3"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100"/>
                                        <p:tgtEl>
                                          <p:spTgt spid="8196"/>
                                        </p:tgtEl>
                                      </p:cBhvr>
                                    </p:animEffect>
                                    <p:anim calcmode="lin" valueType="num">
                                      <p:cBhvr>
                                        <p:cTn id="13" dur="400" fill="hold"/>
                                        <p:tgtEl>
                                          <p:spTgt spid="8196"/>
                                        </p:tgtEl>
                                        <p:attrNameLst>
                                          <p:attrName>ppt_x</p:attrName>
                                        </p:attrNameLst>
                                      </p:cBhvr>
                                      <p:tavLst>
                                        <p:tav tm="0">
                                          <p:val>
                                            <p:strVal val="#ppt_x"/>
                                          </p:val>
                                        </p:tav>
                                        <p:tav tm="100000">
                                          <p:val>
                                            <p:strVal val="#ppt_x"/>
                                          </p:val>
                                        </p:tav>
                                      </p:tavLst>
                                    </p:anim>
                                    <p:anim calcmode="lin" valueType="num">
                                      <p:cBhvr>
                                        <p:cTn id="14" dur="400" fill="hold"/>
                                        <p:tgtEl>
                                          <p:spTgt spid="8196"/>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819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819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nodeType="clickEffect">
                                  <p:stCondLst>
                                    <p:cond delay="0"/>
                                  </p:stCondLst>
                                  <p:childTnLst>
                                    <p:set>
                                      <p:cBhvr>
                                        <p:cTn id="20" dur="1" fill="hold">
                                          <p:stCondLst>
                                            <p:cond delay="0"/>
                                          </p:stCondLst>
                                        </p:cTn>
                                        <p:tgtEl>
                                          <p:spTgt spid="8195">
                                            <p:txEl>
                                              <p:pRg st="0" end="0"/>
                                            </p:txEl>
                                          </p:spTgt>
                                        </p:tgtEl>
                                        <p:attrNameLst>
                                          <p:attrName>style.visibility</p:attrName>
                                        </p:attrNameLst>
                                      </p:cBhvr>
                                      <p:to>
                                        <p:strVal val="visible"/>
                                      </p:to>
                                    </p:set>
                                    <p:animEffect transition="in" filter="fade">
                                      <p:cBhvr>
                                        <p:cTn id="21" dur="800" decel="100000"/>
                                        <p:tgtEl>
                                          <p:spTgt spid="8195">
                                            <p:txEl>
                                              <p:pRg st="0" end="0"/>
                                            </p:txEl>
                                          </p:spTgt>
                                        </p:tgtEl>
                                      </p:cBhvr>
                                    </p:animEffect>
                                    <p:anim calcmode="lin" valueType="num">
                                      <p:cBhvr>
                                        <p:cTn id="22" dur="800" decel="100000" fill="hold"/>
                                        <p:tgtEl>
                                          <p:spTgt spid="8195">
                                            <p:txEl>
                                              <p:pRg st="0" end="0"/>
                                            </p:txEl>
                                          </p:spTgt>
                                        </p:tgtEl>
                                        <p:attrNameLst>
                                          <p:attrName>style.rotation</p:attrName>
                                        </p:attrNameLst>
                                      </p:cBhvr>
                                      <p:tavLst>
                                        <p:tav tm="0">
                                          <p:val>
                                            <p:fltVal val="-90"/>
                                          </p:val>
                                        </p:tav>
                                        <p:tav tm="100000">
                                          <p:val>
                                            <p:fltVal val="0"/>
                                          </p:val>
                                        </p:tav>
                                      </p:tavLst>
                                    </p:anim>
                                    <p:anim calcmode="lin" valueType="num">
                                      <p:cBhvr>
                                        <p:cTn id="23" dur="800" decel="100000" fill="hold"/>
                                        <p:tgtEl>
                                          <p:spTgt spid="8195">
                                            <p:txEl>
                                              <p:pRg st="0" end="0"/>
                                            </p:txEl>
                                          </p:spTgt>
                                        </p:tgtEl>
                                        <p:attrNameLst>
                                          <p:attrName>ppt_x</p:attrName>
                                        </p:attrNameLst>
                                      </p:cBhvr>
                                      <p:tavLst>
                                        <p:tav tm="0">
                                          <p:val>
                                            <p:strVal val="#ppt_x+0.4"/>
                                          </p:val>
                                        </p:tav>
                                        <p:tav tm="100000">
                                          <p:val>
                                            <p:strVal val="#ppt_x-0.05"/>
                                          </p:val>
                                        </p:tav>
                                      </p:tavLst>
                                    </p:anim>
                                    <p:anim calcmode="lin" valueType="num">
                                      <p:cBhvr>
                                        <p:cTn id="24" dur="800" decel="100000" fill="hold"/>
                                        <p:tgtEl>
                                          <p:spTgt spid="8195">
                                            <p:txEl>
                                              <p:pRg st="0" end="0"/>
                                            </p:txEl>
                                          </p:spTgt>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5">
                                            <p:txEl>
                                              <p:pRg st="0" end="0"/>
                                            </p:txEl>
                                          </p:spTgt>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5">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nodeType="clickEffect">
                                  <p:stCondLst>
                                    <p:cond delay="0"/>
                                  </p:stCondLst>
                                  <p:childTnLst>
                                    <p:set>
                                      <p:cBhvr>
                                        <p:cTn id="30" dur="1" fill="hold">
                                          <p:stCondLst>
                                            <p:cond delay="0"/>
                                          </p:stCondLst>
                                        </p:cTn>
                                        <p:tgtEl>
                                          <p:spTgt spid="8195">
                                            <p:txEl>
                                              <p:pRg st="1" end="1"/>
                                            </p:txEl>
                                          </p:spTgt>
                                        </p:tgtEl>
                                        <p:attrNameLst>
                                          <p:attrName>style.visibility</p:attrName>
                                        </p:attrNameLst>
                                      </p:cBhvr>
                                      <p:to>
                                        <p:strVal val="visible"/>
                                      </p:to>
                                    </p:set>
                                    <p:animEffect transition="in" filter="fade">
                                      <p:cBhvr>
                                        <p:cTn id="31" dur="800" decel="100000"/>
                                        <p:tgtEl>
                                          <p:spTgt spid="8195">
                                            <p:txEl>
                                              <p:pRg st="1" end="1"/>
                                            </p:txEl>
                                          </p:spTgt>
                                        </p:tgtEl>
                                      </p:cBhvr>
                                    </p:animEffect>
                                    <p:anim calcmode="lin" valueType="num">
                                      <p:cBhvr>
                                        <p:cTn id="32" dur="800" decel="100000" fill="hold"/>
                                        <p:tgtEl>
                                          <p:spTgt spid="8195">
                                            <p:txEl>
                                              <p:pRg st="1" end="1"/>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8195">
                                            <p:txEl>
                                              <p:pRg st="1" end="1"/>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8195">
                                            <p:txEl>
                                              <p:pRg st="1" end="1"/>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195">
                                            <p:txEl>
                                              <p:pRg st="1" end="1"/>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195">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nodeType="clickEffect">
                                  <p:stCondLst>
                                    <p:cond delay="0"/>
                                  </p:stCondLst>
                                  <p:childTnLst>
                                    <p:set>
                                      <p:cBhvr>
                                        <p:cTn id="40" dur="1" fill="hold">
                                          <p:stCondLst>
                                            <p:cond delay="0"/>
                                          </p:stCondLst>
                                        </p:cTn>
                                        <p:tgtEl>
                                          <p:spTgt spid="8195">
                                            <p:txEl>
                                              <p:pRg st="2" end="2"/>
                                            </p:txEl>
                                          </p:spTgt>
                                        </p:tgtEl>
                                        <p:attrNameLst>
                                          <p:attrName>style.visibility</p:attrName>
                                        </p:attrNameLst>
                                      </p:cBhvr>
                                      <p:to>
                                        <p:strVal val="visible"/>
                                      </p:to>
                                    </p:set>
                                    <p:animEffect transition="in" filter="fade">
                                      <p:cBhvr>
                                        <p:cTn id="41" dur="800" decel="100000"/>
                                        <p:tgtEl>
                                          <p:spTgt spid="8195">
                                            <p:txEl>
                                              <p:pRg st="2" end="2"/>
                                            </p:txEl>
                                          </p:spTgt>
                                        </p:tgtEl>
                                      </p:cBhvr>
                                    </p:animEffect>
                                    <p:anim calcmode="lin" valueType="num">
                                      <p:cBhvr>
                                        <p:cTn id="42" dur="800" decel="100000" fill="hold"/>
                                        <p:tgtEl>
                                          <p:spTgt spid="8195">
                                            <p:txEl>
                                              <p:pRg st="2" end="2"/>
                                            </p:txEl>
                                          </p:spTgt>
                                        </p:tgtEl>
                                        <p:attrNameLst>
                                          <p:attrName>style.rotation</p:attrName>
                                        </p:attrNameLst>
                                      </p:cBhvr>
                                      <p:tavLst>
                                        <p:tav tm="0">
                                          <p:val>
                                            <p:fltVal val="-90"/>
                                          </p:val>
                                        </p:tav>
                                        <p:tav tm="100000">
                                          <p:val>
                                            <p:fltVal val="0"/>
                                          </p:val>
                                        </p:tav>
                                      </p:tavLst>
                                    </p:anim>
                                    <p:anim calcmode="lin" valueType="num">
                                      <p:cBhvr>
                                        <p:cTn id="43" dur="800" decel="100000" fill="hold"/>
                                        <p:tgtEl>
                                          <p:spTgt spid="8195">
                                            <p:txEl>
                                              <p:pRg st="2" end="2"/>
                                            </p:txEl>
                                          </p:spTgt>
                                        </p:tgtEl>
                                        <p:attrNameLst>
                                          <p:attrName>ppt_x</p:attrName>
                                        </p:attrNameLst>
                                      </p:cBhvr>
                                      <p:tavLst>
                                        <p:tav tm="0">
                                          <p:val>
                                            <p:strVal val="#ppt_x+0.4"/>
                                          </p:val>
                                        </p:tav>
                                        <p:tav tm="100000">
                                          <p:val>
                                            <p:strVal val="#ppt_x-0.05"/>
                                          </p:val>
                                        </p:tav>
                                      </p:tavLst>
                                    </p:anim>
                                    <p:anim calcmode="lin" valueType="num">
                                      <p:cBhvr>
                                        <p:cTn id="44" dur="800" decel="100000" fill="hold"/>
                                        <p:tgtEl>
                                          <p:spTgt spid="8195">
                                            <p:txEl>
                                              <p:pRg st="2" end="2"/>
                                            </p:txEl>
                                          </p:spTgt>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8195">
                                            <p:txEl>
                                              <p:pRg st="2" end="2"/>
                                            </p:txEl>
                                          </p:spTgt>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8195">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85720" y="500042"/>
            <a:ext cx="8686800" cy="838200"/>
          </a:xfrm>
        </p:spPr>
        <p:txBody>
          <a:bodyPr>
            <a:noAutofit/>
          </a:bodyPr>
          <a:lstStyle/>
          <a:p>
            <a:pPr algn="ctr"/>
            <a:r>
              <a:rPr lang="ru-RU" sz="4400" b="1" dirty="0">
                <a:solidFill>
                  <a:schemeClr val="tx1"/>
                </a:solidFill>
                <a:latin typeface="Times New Roman" pitchFamily="18" charset="0"/>
                <a:cs typeface="Times New Roman" pitchFamily="18" charset="0"/>
              </a:rPr>
              <a:t>Улица </a:t>
            </a:r>
            <a:r>
              <a:rPr lang="ru-RU" sz="4400" b="1" dirty="0" smtClean="0">
                <a:solidFill>
                  <a:schemeClr val="tx1"/>
                </a:solidFill>
                <a:latin typeface="Times New Roman" pitchFamily="18" charset="0"/>
                <a:cs typeface="Times New Roman" pitchFamily="18" charset="0"/>
              </a:rPr>
              <a:t>  Горчакова</a:t>
            </a:r>
            <a:r>
              <a:rPr lang="ru-RU" sz="4400" b="1" dirty="0">
                <a:solidFill>
                  <a:schemeClr val="tx1"/>
                </a:solidFill>
                <a:latin typeface="Times New Roman" pitchFamily="18" charset="0"/>
                <a:cs typeface="Times New Roman" pitchFamily="18" charset="0"/>
              </a:rPr>
              <a:t/>
            </a:r>
            <a:br>
              <a:rPr lang="ru-RU" sz="4400" b="1" dirty="0">
                <a:solidFill>
                  <a:schemeClr val="tx1"/>
                </a:solidFill>
                <a:latin typeface="Times New Roman" pitchFamily="18" charset="0"/>
                <a:cs typeface="Times New Roman" pitchFamily="18" charset="0"/>
              </a:rPr>
            </a:br>
            <a:endParaRPr lang="ru-RU" sz="4400" b="1" dirty="0">
              <a:solidFill>
                <a:schemeClr val="tx1"/>
              </a:solidFill>
              <a:latin typeface="Times New Roman" pitchFamily="18" charset="0"/>
              <a:cs typeface="Times New Roman" pitchFamily="18" charset="0"/>
            </a:endParaRPr>
          </a:p>
        </p:txBody>
      </p:sp>
      <p:sp>
        <p:nvSpPr>
          <p:cNvPr id="12291" name="Rectangle 3"/>
          <p:cNvSpPr>
            <a:spLocks noGrp="1" noChangeArrowheads="1"/>
          </p:cNvSpPr>
          <p:nvPr>
            <p:ph type="body" idx="1"/>
          </p:nvPr>
        </p:nvSpPr>
        <p:spPr/>
        <p:txBody>
          <a:bodyPr/>
          <a:lstStyle/>
          <a:p>
            <a:pPr algn="just">
              <a:lnSpc>
                <a:spcPct val="90000"/>
              </a:lnSpc>
              <a:buFont typeface="Wingdings" pitchFamily="2" charset="2"/>
              <a:buNone/>
            </a:pPr>
            <a:r>
              <a:rPr lang="ru-RU" sz="2400" dirty="0">
                <a:solidFill>
                  <a:srgbClr val="FFFF00"/>
                </a:solidFill>
                <a:latin typeface="Comic Sans MS" pitchFamily="66" charset="0"/>
              </a:rPr>
              <a:t/>
            </a:r>
            <a:br>
              <a:rPr lang="ru-RU" sz="2400" dirty="0">
                <a:solidFill>
                  <a:srgbClr val="FFFF00"/>
                </a:solidFill>
                <a:latin typeface="Comic Sans MS" pitchFamily="66" charset="0"/>
              </a:rPr>
            </a:br>
            <a:r>
              <a:rPr lang="ru-RU" sz="2400" dirty="0">
                <a:solidFill>
                  <a:srgbClr val="FFFF00"/>
                </a:solidFill>
                <a:latin typeface="Comic Sans MS" pitchFamily="66" charset="0"/>
              </a:rPr>
              <a:t>	</a:t>
            </a:r>
            <a:r>
              <a:rPr lang="ru-RU" sz="2800" b="1" dirty="0">
                <a:solidFill>
                  <a:schemeClr val="tx1">
                    <a:lumMod val="95000"/>
                    <a:lumOff val="5000"/>
                  </a:schemeClr>
                </a:solidFill>
                <a:latin typeface="Times New Roman" pitchFamily="18" charset="0"/>
                <a:cs typeface="Times New Roman" pitchFamily="18" charset="0"/>
              </a:rPr>
              <a:t>Улица расположена между </a:t>
            </a:r>
            <a:r>
              <a:rPr lang="ru-RU" sz="2800" b="1" dirty="0" err="1">
                <a:solidFill>
                  <a:schemeClr val="tx1">
                    <a:lumMod val="95000"/>
                    <a:lumOff val="5000"/>
                  </a:schemeClr>
                </a:solidFill>
                <a:latin typeface="Times New Roman" pitchFamily="18" charset="0"/>
                <a:cs typeface="Times New Roman" pitchFamily="18" charset="0"/>
              </a:rPr>
              <a:t>Чечерским</a:t>
            </a:r>
            <a:r>
              <a:rPr lang="ru-RU" sz="2800" b="1" dirty="0">
                <a:solidFill>
                  <a:schemeClr val="tx1">
                    <a:lumMod val="95000"/>
                    <a:lumOff val="5000"/>
                  </a:schemeClr>
                </a:solidFill>
                <a:latin typeface="Times New Roman" pitchFamily="18" charset="0"/>
                <a:cs typeface="Times New Roman" pitchFamily="18" charset="0"/>
              </a:rPr>
              <a:t> проездом и улицей Поляны. Улица названа в 2000 году в память выдающегося дипломата и государственного деятеля России Александра Михайловича Горчакова (1798-1883 гг.). На дипломатической службе князь Горчаков А.И. с 1817 года. В 1856-1882 гг. - министр иностранных дел, участник создания "Союза трех императоров", обеспечил нейтралитет европейских держав в русско-турецкой войне.</a:t>
            </a:r>
          </a:p>
          <a:p>
            <a:pPr>
              <a:lnSpc>
                <a:spcPct val="90000"/>
              </a:lnSpc>
            </a:pPr>
            <a:endParaRPr lang="ru-RU" sz="2400" dirty="0">
              <a:solidFill>
                <a:schemeClr val="tx1">
                  <a:lumMod val="95000"/>
                  <a:lumOff val="5000"/>
                </a:schemeClr>
              </a:solidFill>
            </a:endParaRPr>
          </a:p>
        </p:txBody>
      </p:sp>
      <p:pic>
        <p:nvPicPr>
          <p:cNvPr id="12292" name="Picture 4" descr="http://www.hrono.ru/img/19vek/gorchakov-am.jpg"/>
          <p:cNvPicPr>
            <a:picLocks noChangeAspect="1" noChangeArrowheads="1"/>
          </p:cNvPicPr>
          <p:nvPr/>
        </p:nvPicPr>
        <p:blipFill>
          <a:blip r:embed="rId2" r:link="rId3" cstate="print"/>
          <a:srcRect/>
          <a:stretch>
            <a:fillRect/>
          </a:stretch>
        </p:blipFill>
        <p:spPr bwMode="auto">
          <a:xfrm>
            <a:off x="2700338" y="1412875"/>
            <a:ext cx="3690937" cy="515778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290"/>
                                        </p:tgtEl>
                                        <p:attrNameLst>
                                          <p:attrName>ppt_y</p:attrName>
                                        </p:attrNameLst>
                                      </p:cBhvr>
                                      <p:tavLst>
                                        <p:tav tm="0">
                                          <p:val>
                                            <p:strVal val="#ppt_y"/>
                                          </p:val>
                                        </p:tav>
                                        <p:tav tm="100000">
                                          <p:val>
                                            <p:strVal val="#ppt_y"/>
                                          </p:val>
                                        </p:tav>
                                      </p:tavLst>
                                    </p:anim>
                                    <p:anim calcmode="lin" valueType="num">
                                      <p:cBhvr>
                                        <p:cTn id="9" dur="5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29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2291">
                                            <p:txEl>
                                              <p:pRg st="0" end="0"/>
                                            </p:txEl>
                                          </p:spTgt>
                                        </p:tgtEl>
                                        <p:attrNameLst>
                                          <p:attrName>style.visibility</p:attrName>
                                        </p:attrNameLst>
                                      </p:cBhvr>
                                      <p:to>
                                        <p:strVal val="visible"/>
                                      </p:to>
                                    </p:set>
                                    <p:animEffect transition="in" filter="fade">
                                      <p:cBhvr>
                                        <p:cTn id="16" dur="1000"/>
                                        <p:tgtEl>
                                          <p:spTgt spid="12291">
                                            <p:txEl>
                                              <p:pRg st="0" end="0"/>
                                            </p:txEl>
                                          </p:spTgt>
                                        </p:tgtEl>
                                      </p:cBhvr>
                                    </p:animEffect>
                                    <p:anim calcmode="lin" valueType="num">
                                      <p:cBhvr>
                                        <p:cTn id="17"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2292"/>
                                        </p:tgtEl>
                                        <p:attrNameLst>
                                          <p:attrName>style.visibility</p:attrName>
                                        </p:attrNameLst>
                                      </p:cBhvr>
                                      <p:to>
                                        <p:strVal val="visible"/>
                                      </p:to>
                                    </p:set>
                                    <p:anim calcmode="lin" valueType="num">
                                      <p:cBhvr>
                                        <p:cTn id="23" dur="1000" fill="hold"/>
                                        <p:tgtEl>
                                          <p:spTgt spid="12292"/>
                                        </p:tgtEl>
                                        <p:attrNameLst>
                                          <p:attrName>ppt_w</p:attrName>
                                        </p:attrNameLst>
                                      </p:cBhvr>
                                      <p:tavLst>
                                        <p:tav tm="0">
                                          <p:val>
                                            <p:fltVal val="0"/>
                                          </p:val>
                                        </p:tav>
                                        <p:tav tm="100000">
                                          <p:val>
                                            <p:strVal val="#ppt_w"/>
                                          </p:val>
                                        </p:tav>
                                      </p:tavLst>
                                    </p:anim>
                                    <p:anim calcmode="lin" valueType="num">
                                      <p:cBhvr>
                                        <p:cTn id="24" dur="1000" fill="hold"/>
                                        <p:tgtEl>
                                          <p:spTgt spid="12292"/>
                                        </p:tgtEl>
                                        <p:attrNameLst>
                                          <p:attrName>ppt_h</p:attrName>
                                        </p:attrNameLst>
                                      </p:cBhvr>
                                      <p:tavLst>
                                        <p:tav tm="0">
                                          <p:val>
                                            <p:fltVal val="0"/>
                                          </p:val>
                                        </p:tav>
                                        <p:tav tm="100000">
                                          <p:val>
                                            <p:strVal val="#ppt_h"/>
                                          </p:val>
                                        </p:tav>
                                      </p:tavLst>
                                    </p:anim>
                                    <p:anim calcmode="lin" valueType="num">
                                      <p:cBhvr>
                                        <p:cTn id="25" dur="1000" fill="hold"/>
                                        <p:tgtEl>
                                          <p:spTgt spid="1229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29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125</TotalTime>
  <Words>230</Words>
  <Application>Microsoft Office PowerPoint</Application>
  <PresentationFormat>Экран (4:3)</PresentationFormat>
  <Paragraphs>64</Paragraphs>
  <Slides>20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Трек</vt:lpstr>
      <vt:lpstr>Слайд 1</vt:lpstr>
      <vt:lpstr>Слайд 2</vt:lpstr>
      <vt:lpstr>Слайд 3</vt:lpstr>
      <vt:lpstr>Слайд 4</vt:lpstr>
      <vt:lpstr>Слайд 5</vt:lpstr>
      <vt:lpstr>Топонимика</vt:lpstr>
      <vt:lpstr>Улица  адмирала    Лазарева</vt:lpstr>
      <vt:lpstr>       Бульвар  адмирала      Ушакова</vt:lpstr>
      <vt:lpstr>Улица   Горчакова </vt:lpstr>
      <vt:lpstr>Бунинская    аллея</vt:lpstr>
      <vt:lpstr>Улица     Грина</vt:lpstr>
      <vt:lpstr>Слайд 12</vt:lpstr>
      <vt:lpstr>Слайд 13</vt:lpstr>
      <vt:lpstr>Слайд 14</vt:lpstr>
      <vt:lpstr>Слайд 15</vt:lpstr>
      <vt:lpstr>Герб</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16</cp:revision>
  <dcterms:created xsi:type="dcterms:W3CDTF">2012-04-23T18:46:40Z</dcterms:created>
  <dcterms:modified xsi:type="dcterms:W3CDTF">2012-08-06T07:56:30Z</dcterms:modified>
</cp:coreProperties>
</file>